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7" r:id="rId2"/>
    <p:sldId id="322" r:id="rId3"/>
    <p:sldId id="325" r:id="rId4"/>
    <p:sldId id="326" r:id="rId5"/>
    <p:sldId id="327" r:id="rId6"/>
    <p:sldId id="328" r:id="rId7"/>
    <p:sldId id="329" r:id="rId8"/>
    <p:sldId id="306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F41"/>
    <a:srgbClr val="FFF038"/>
    <a:srgbClr val="094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82520"/>
  </p:normalViewPr>
  <p:slideViewPr>
    <p:cSldViewPr snapToGrid="0" snapToObjects="1">
      <p:cViewPr varScale="1">
        <p:scale>
          <a:sx n="59" d="100"/>
          <a:sy n="59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D2E2-F7AD-7D44-A93C-CA036B98B133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6C11-44DC-0349-8852-AFDF5062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tell the story of MSD we must start with a farming couple, or a industrial worker, or whoever's life we seek to improve. They should be at the center of our thinking: how do we make them better off? </a:t>
            </a:r>
          </a:p>
          <a:p>
            <a:r>
              <a:rPr lang="en-US" baseline="0" dirty="0"/>
              <a:t>We know can give them our attention, love and more. In specific circumstances this is necessary. But for sustainable development at scale we need something else.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sustainable development for large numbers, ’at scale’, we need to look at systems. Even the simplest picture of a farming couple I could find contains something the farmer did not make himself &gt; shovel. There is something around each farming couple. And this good: as the Toaster project suggests: it is not every efficient doing everything by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3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Obviously a farmer couple could benefit from access to many things. How do we together with the farming couple what makes most sense? </a:t>
            </a:r>
          </a:p>
          <a:p>
            <a:r>
              <a:rPr lang="en-US" baseline="0" dirty="0"/>
              <a:t>First it helps to think in terms of functions.. If you want to rob a bank you need:  a mask, gun, a bag and an inconspicuous getaway car.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do farmers need? What influences their </a:t>
            </a:r>
            <a:r>
              <a:rPr lang="en-US" baseline="0" dirty="0" err="1"/>
              <a:t>abiliy</a:t>
            </a:r>
            <a:r>
              <a:rPr lang="en-US" baseline="0" dirty="0"/>
              <a:t> to produce in a productive, sustainable, profitable manner</a:t>
            </a:r>
          </a:p>
          <a:p>
            <a:r>
              <a:rPr lang="en-US" baseline="0" dirty="0"/>
              <a:t>Go one by one. Seeds, </a:t>
            </a:r>
            <a:r>
              <a:rPr lang="en-US" baseline="0" dirty="0" err="1"/>
              <a:t>fertizer</a:t>
            </a:r>
            <a:r>
              <a:rPr lang="en-US" baseline="0" dirty="0"/>
              <a:t>, crop </a:t>
            </a:r>
            <a:r>
              <a:rPr lang="en-US" baseline="0" dirty="0" err="1"/>
              <a:t>mgt</a:t>
            </a:r>
            <a:r>
              <a:rPr lang="en-US" baseline="0" dirty="0"/>
              <a:t>, machinery, info, finance, logistics, market access, stable communities, financial policy, trade, research  </a:t>
            </a:r>
          </a:p>
          <a:p>
            <a:r>
              <a:rPr lang="en-US" baseline="0" dirty="0"/>
              <a:t>This picture is not complete. </a:t>
            </a:r>
            <a:r>
              <a:rPr lang="en-US" baseline="0" dirty="0" err="1"/>
              <a:t>Obviosly</a:t>
            </a:r>
            <a:r>
              <a:rPr lang="en-US" baseline="0" dirty="0"/>
              <a:t> a lot goes into into this function !!!</a:t>
            </a:r>
          </a:p>
          <a:p>
            <a:r>
              <a:rPr lang="en-US" baseline="0" dirty="0"/>
              <a:t>Do we need to work on all of this?</a:t>
            </a:r>
          </a:p>
          <a:p>
            <a:r>
              <a:rPr lang="en-US" baseline="0" dirty="0"/>
              <a:t>If these are all elements of a production function, then there will always been needs and spaces to improve. Once we are aware of of this </a:t>
            </a:r>
            <a:r>
              <a:rPr lang="en-US" baseline="0" dirty="0" err="1"/>
              <a:t>elaborare</a:t>
            </a:r>
            <a:r>
              <a:rPr lang="en-US" baseline="0" dirty="0"/>
              <a:t> system around farmers we need to asses which functions are most impaired: they cause most trouble, most losses’ fixing them will generate most gains, and the incentives to get them fixed are strongest.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7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 how would this work, if say, someone would be interested in food and nutrition security. Let’s say we are interested in promotion aquaculture: natural fish stocks are depleting, fish is a good source of protein, it is an affordable protein, and it has a very small carbon footprint. Although not a staple yet, it is expected to grow exponentially.</a:t>
            </a:r>
          </a:p>
          <a:p>
            <a:r>
              <a:rPr lang="en-US" baseline="0" dirty="0"/>
              <a:t>What do we need? Where are the bottlenecks?</a:t>
            </a:r>
          </a:p>
          <a:p>
            <a:r>
              <a:rPr lang="en-US" baseline="0" dirty="0"/>
              <a:t>Breed + local hatcheries; feed formulas, local feed mills for affordable feed, Edu, money, logistics to keep fish fresh, bring it to consumers, RESEARCH</a:t>
            </a:r>
          </a:p>
          <a:p>
            <a:r>
              <a:rPr lang="en-US" baseline="0" dirty="0"/>
              <a:t>Many different partners,  </a:t>
            </a:r>
            <a:r>
              <a:rPr lang="en-US" baseline="0" dirty="0" err="1"/>
              <a:t>diffetnt</a:t>
            </a:r>
            <a:r>
              <a:rPr lang="en-US" baseline="0" dirty="0"/>
              <a:t> support </a:t>
            </a:r>
            <a:r>
              <a:rPr lang="en-US" baseline="0" dirty="0" err="1"/>
              <a:t>arrnagements</a:t>
            </a:r>
            <a:r>
              <a:rPr lang="en-US" baseline="0" dirty="0"/>
              <a:t>, </a:t>
            </a:r>
            <a:r>
              <a:rPr lang="en-US" baseline="0" dirty="0" err="1"/>
              <a:t>diffeetn</a:t>
            </a:r>
            <a:r>
              <a:rPr lang="en-US" baseline="0" dirty="0"/>
              <a:t> </a:t>
            </a:r>
            <a:r>
              <a:rPr lang="en-US" baseline="0" dirty="0" err="1"/>
              <a:t>timelies</a:t>
            </a:r>
            <a:r>
              <a:rPr lang="en-US" baseline="0" dirty="0"/>
              <a:t>, ONE COMMON STRATEGY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the logic</a:t>
            </a:r>
            <a:r>
              <a:rPr lang="en-US" baseline="0" dirty="0"/>
              <a:t> still holds if Arno wants to focus on food industries? YES!!!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system always comprises</a:t>
            </a:r>
            <a:r>
              <a:rPr lang="en-US" baseline="0" dirty="0"/>
              <a:t> of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Production inputs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Commercial services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 rules and conventions established by formal and informal institutions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There are always different market segments with different growth potential and different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the logic</a:t>
            </a:r>
            <a:r>
              <a:rPr lang="en-US" baseline="0" dirty="0"/>
              <a:t> still holds if Arno wants to focus on food industries? YES!!!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system always comprises</a:t>
            </a:r>
            <a:r>
              <a:rPr lang="en-US" baseline="0" dirty="0"/>
              <a:t> of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Production inputs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Commercial services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 rules and conventions established by formal and informal institutions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There are always different market segments with different growth potential and different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package: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you select</a:t>
            </a:r>
            <a:r>
              <a:rPr lang="en-US" baseline="0" dirty="0"/>
              <a:t> the sectors in which you work; how you analyze these, and whom should do this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How you will reach your beneficiaries; and to what extent you can ‘’target’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Which activities you need to deploy, and whether these are standard or ‘innovative’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How you organize your team / organization, what it does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Where you locate your office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6C11-44DC-0349-8852-AFDF50624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5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5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7527-F4C3-2D4D-9178-913358F6F54F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500F-5076-924D-B85E-3F96EF5C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1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tiff"/><Relationship Id="rId18" Type="http://schemas.openxmlformats.org/officeDocument/2006/relationships/image" Target="../media/image24.tiff"/><Relationship Id="rId3" Type="http://schemas.openxmlformats.org/officeDocument/2006/relationships/image" Target="../media/image10.tiff"/><Relationship Id="rId21" Type="http://schemas.openxmlformats.org/officeDocument/2006/relationships/image" Target="../media/image27.tiff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17" Type="http://schemas.openxmlformats.org/officeDocument/2006/relationships/image" Target="../media/image23.tif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tiff"/><Relationship Id="rId20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24" Type="http://schemas.openxmlformats.org/officeDocument/2006/relationships/image" Target="../media/image30.tiff"/><Relationship Id="rId5" Type="http://schemas.openxmlformats.org/officeDocument/2006/relationships/image" Target="../media/image11.tiff"/><Relationship Id="rId15" Type="http://schemas.openxmlformats.org/officeDocument/2006/relationships/image" Target="../media/image21.tiff"/><Relationship Id="rId23" Type="http://schemas.openxmlformats.org/officeDocument/2006/relationships/image" Target="../media/image29.tiff"/><Relationship Id="rId10" Type="http://schemas.openxmlformats.org/officeDocument/2006/relationships/image" Target="../media/image16.tiff"/><Relationship Id="rId19" Type="http://schemas.openxmlformats.org/officeDocument/2006/relationships/image" Target="../media/image25.tiff"/><Relationship Id="rId4" Type="http://schemas.openxmlformats.org/officeDocument/2006/relationships/image" Target="../media/image2.tiff"/><Relationship Id="rId9" Type="http://schemas.openxmlformats.org/officeDocument/2006/relationships/image" Target="../media/image15.tiff"/><Relationship Id="rId14" Type="http://schemas.openxmlformats.org/officeDocument/2006/relationships/image" Target="../media/image20.tiff"/><Relationship Id="rId22" Type="http://schemas.openxmlformats.org/officeDocument/2006/relationships/image" Target="../media/image28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iff"/><Relationship Id="rId3" Type="http://schemas.openxmlformats.org/officeDocument/2006/relationships/image" Target="../media/image31.tiff"/><Relationship Id="rId7" Type="http://schemas.openxmlformats.org/officeDocument/2006/relationships/image" Target="../media/image3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2192" y="658368"/>
            <a:ext cx="12179808" cy="5846064"/>
          </a:xfrm>
          <a:solidFill>
            <a:schemeClr val="bg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What is different about the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Market Systems Development approach?</a:t>
            </a:r>
            <a:br>
              <a:rPr lang="en-US" sz="3600" dirty="0">
                <a:latin typeface="+mn-lt"/>
              </a:rPr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i="1" dirty="0"/>
              <a:t>‘</a:t>
            </a:r>
            <a:r>
              <a:rPr lang="en-US" sz="3600" i="1" dirty="0">
                <a:latin typeface="+mn-lt"/>
              </a:rPr>
              <a:t>A little MSD pedagogy’</a:t>
            </a:r>
            <a:br>
              <a:rPr lang="en-US" sz="3600" i="1" dirty="0">
                <a:latin typeface="+mn-lt"/>
              </a:rPr>
            </a:br>
            <a:r>
              <a:rPr lang="en-US" sz="3600" i="1" dirty="0"/>
              <a:t> </a:t>
            </a:r>
            <a:br>
              <a:rPr lang="en-US" sz="3600" i="1" dirty="0"/>
            </a:br>
            <a:r>
              <a:rPr lang="en-US" sz="2200" dirty="0"/>
              <a:t>Dr. Harald </a:t>
            </a:r>
            <a:r>
              <a:rPr lang="en-US" sz="2200" dirty="0" err="1"/>
              <a:t>Bekkers</a:t>
            </a:r>
            <a:r>
              <a:rPr lang="en-US" sz="2200" dirty="0"/>
              <a:t>, </a:t>
            </a:r>
            <a:r>
              <a:rPr lang="en-US" sz="2200" dirty="0" err="1"/>
              <a:t>Cardno</a:t>
            </a:r>
            <a:r>
              <a:rPr lang="en-US" sz="2200" dirty="0"/>
              <a:t> Emerging Markets (East Africa) Ltd. and Opportunities Unlimited B.V.  </a:t>
            </a:r>
            <a:br>
              <a:rPr lang="en-US" sz="2200" dirty="0"/>
            </a:br>
            <a:r>
              <a:rPr lang="en-US" sz="2200" dirty="0"/>
              <a:t>Kampala, 15  October 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778" y="2243328"/>
            <a:ext cx="3355238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3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968500"/>
            <a:ext cx="2781300" cy="292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4340352" y="1658112"/>
            <a:ext cx="3526536" cy="3526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200400" y="965200"/>
            <a:ext cx="5791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968500"/>
            <a:ext cx="2781300" cy="2921000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6827520" y="2718816"/>
            <a:ext cx="439674" cy="206095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4926283" y="2414906"/>
            <a:ext cx="2150724" cy="2113165"/>
          </a:xfrm>
          <a:prstGeom prst="bracketPair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399526" y="2127771"/>
            <a:ext cx="3390900" cy="2959778"/>
            <a:chOff x="8399526" y="2127771"/>
            <a:chExt cx="3390900" cy="29597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526" y="2127771"/>
              <a:ext cx="3390900" cy="24003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570976" y="4779772"/>
              <a:ext cx="321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Thomas Thwaites: The Toaster Project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8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968500"/>
            <a:ext cx="2781300" cy="2921000"/>
          </a:xfrm>
          <a:prstGeom prst="rect">
            <a:avLst/>
          </a:prstGeom>
        </p:spPr>
      </p:pic>
      <p:sp>
        <p:nvSpPr>
          <p:cNvPr id="5" name="Double Bracket 4"/>
          <p:cNvSpPr/>
          <p:nvPr/>
        </p:nvSpPr>
        <p:spPr>
          <a:xfrm>
            <a:off x="4926283" y="2414906"/>
            <a:ext cx="2150724" cy="2113165"/>
          </a:xfrm>
          <a:prstGeom prst="bracketPair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119872" y="0"/>
            <a:ext cx="4235808" cy="7211568"/>
            <a:chOff x="8119872" y="0"/>
            <a:chExt cx="4235808" cy="7211568"/>
          </a:xfrm>
        </p:grpSpPr>
        <p:grpSp>
          <p:nvGrpSpPr>
            <p:cNvPr id="20" name="Group 19"/>
            <p:cNvGrpSpPr/>
            <p:nvPr/>
          </p:nvGrpSpPr>
          <p:grpSpPr>
            <a:xfrm>
              <a:off x="8119872" y="0"/>
              <a:ext cx="4235808" cy="7211568"/>
              <a:chOff x="8119872" y="0"/>
              <a:chExt cx="4235808" cy="721156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8007" y="3347070"/>
                <a:ext cx="2797673" cy="196254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3239" y="5077968"/>
                <a:ext cx="3809999" cy="21336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84527" y="1725026"/>
                <a:ext cx="1898030" cy="189803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3376" y="0"/>
                <a:ext cx="1689100" cy="168910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8119872" y="4796295"/>
                <a:ext cx="1469248" cy="23299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Cross 1"/>
            <p:cNvSpPr/>
            <p:nvPr/>
          </p:nvSpPr>
          <p:spPr>
            <a:xfrm>
              <a:off x="10814304" y="1676258"/>
              <a:ext cx="256032" cy="243474"/>
            </a:xfrm>
            <a:prstGeom prst="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10"/>
            <p:cNvSpPr/>
            <p:nvPr/>
          </p:nvSpPr>
          <p:spPr>
            <a:xfrm>
              <a:off x="10796016" y="3523346"/>
              <a:ext cx="256032" cy="243474"/>
            </a:xfrm>
            <a:prstGeom prst="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ss 11"/>
            <p:cNvSpPr/>
            <p:nvPr/>
          </p:nvSpPr>
          <p:spPr>
            <a:xfrm>
              <a:off x="10814304" y="4846178"/>
              <a:ext cx="256032" cy="243474"/>
            </a:xfrm>
            <a:prstGeom prst="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40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479" y="999179"/>
            <a:ext cx="5111999" cy="5111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1968500"/>
            <a:ext cx="2781300" cy="2921000"/>
          </a:xfrm>
          <a:prstGeom prst="rect">
            <a:avLst/>
          </a:prstGeom>
        </p:spPr>
      </p:pic>
      <p:sp>
        <p:nvSpPr>
          <p:cNvPr id="5" name="Double Bracket 4"/>
          <p:cNvSpPr/>
          <p:nvPr/>
        </p:nvSpPr>
        <p:spPr>
          <a:xfrm>
            <a:off x="4926283" y="2414906"/>
            <a:ext cx="2150724" cy="2113165"/>
          </a:xfrm>
          <a:prstGeom prst="bracketPair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67250" y="317754"/>
            <a:ext cx="805544" cy="2090510"/>
            <a:chOff x="4667250" y="317754"/>
            <a:chExt cx="805544" cy="20905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7250" y="317754"/>
              <a:ext cx="761814" cy="76181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834150" y="1013355"/>
              <a:ext cx="638644" cy="1394909"/>
              <a:chOff x="4834150" y="1013355"/>
              <a:chExt cx="638644" cy="1394909"/>
            </a:xfrm>
          </p:grpSpPr>
          <p:grpSp>
            <p:nvGrpSpPr>
              <p:cNvPr id="7" name="Group 6"/>
              <p:cNvGrpSpPr/>
              <p:nvPr/>
            </p:nvGrpSpPr>
            <p:grpSpPr>
              <a:xfrm rot="5400000">
                <a:off x="4324954" y="1522551"/>
                <a:ext cx="1394909" cy="376517"/>
                <a:chOff x="2036780" y="1807285"/>
                <a:chExt cx="1394909" cy="376517"/>
              </a:xfrm>
            </p:grpSpPr>
            <p:sp>
              <p:nvSpPr>
                <p:cNvPr id="9" name="Chevron 8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hevron 9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Plus 7"/>
              <p:cNvSpPr/>
              <p:nvPr/>
            </p:nvSpPr>
            <p:spPr>
              <a:xfrm>
                <a:off x="5214611" y="1988006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327905" y="486918"/>
            <a:ext cx="800729" cy="1910596"/>
            <a:chOff x="5327905" y="486918"/>
            <a:chExt cx="800729" cy="19105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88570" y="1002605"/>
              <a:ext cx="640064" cy="1394909"/>
              <a:chOff x="5488570" y="1002605"/>
              <a:chExt cx="640064" cy="1394909"/>
            </a:xfrm>
          </p:grpSpPr>
          <p:grpSp>
            <p:nvGrpSpPr>
              <p:cNvPr id="13" name="Group 12"/>
              <p:cNvGrpSpPr/>
              <p:nvPr/>
            </p:nvGrpSpPr>
            <p:grpSpPr>
              <a:xfrm rot="5400000">
                <a:off x="4979374" y="1511801"/>
                <a:ext cx="1394909" cy="376517"/>
                <a:chOff x="2036780" y="1807285"/>
                <a:chExt cx="1394909" cy="376517"/>
              </a:xfrm>
            </p:grpSpPr>
            <p:sp>
              <p:nvSpPr>
                <p:cNvPr id="15" name="Chevron 14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Chevron 15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Chevron 16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Plus 13"/>
              <p:cNvSpPr/>
              <p:nvPr/>
            </p:nvSpPr>
            <p:spPr>
              <a:xfrm>
                <a:off x="5870451" y="1975636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7905" y="486918"/>
              <a:ext cx="670560" cy="46405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039033" y="414999"/>
            <a:ext cx="748517" cy="1998655"/>
            <a:chOff x="6039033" y="414999"/>
            <a:chExt cx="748517" cy="1998655"/>
          </a:xfrm>
        </p:grpSpPr>
        <p:grpSp>
          <p:nvGrpSpPr>
            <p:cNvPr id="20" name="Group 19"/>
            <p:cNvGrpSpPr/>
            <p:nvPr/>
          </p:nvGrpSpPr>
          <p:grpSpPr>
            <a:xfrm>
              <a:off x="6142990" y="1018745"/>
              <a:ext cx="644560" cy="1394909"/>
              <a:chOff x="6142990" y="1018745"/>
              <a:chExt cx="644560" cy="1394909"/>
            </a:xfrm>
          </p:grpSpPr>
          <p:grpSp>
            <p:nvGrpSpPr>
              <p:cNvPr id="21" name="Group 20"/>
              <p:cNvGrpSpPr/>
              <p:nvPr/>
            </p:nvGrpSpPr>
            <p:grpSpPr>
              <a:xfrm rot="5400000">
                <a:off x="5633794" y="1527941"/>
                <a:ext cx="1394909" cy="376517"/>
                <a:chOff x="2036780" y="1807285"/>
                <a:chExt cx="1394909" cy="376517"/>
              </a:xfrm>
            </p:grpSpPr>
            <p:sp>
              <p:nvSpPr>
                <p:cNvPr id="23" name="Chevron 22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Chevron 23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Chevron 24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Plus 21"/>
              <p:cNvSpPr/>
              <p:nvPr/>
            </p:nvSpPr>
            <p:spPr>
              <a:xfrm>
                <a:off x="6529367" y="1987828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9033" y="414999"/>
              <a:ext cx="598356" cy="59835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526315" y="492662"/>
            <a:ext cx="934185" cy="1920992"/>
            <a:chOff x="6526315" y="492662"/>
            <a:chExt cx="934185" cy="192099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26315" y="492662"/>
              <a:ext cx="723633" cy="498503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6797410" y="1018745"/>
              <a:ext cx="663090" cy="1394909"/>
              <a:chOff x="6797410" y="1018745"/>
              <a:chExt cx="663090" cy="1394909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288214" y="1527941"/>
                <a:ext cx="1394909" cy="376517"/>
                <a:chOff x="2036780" y="1807285"/>
                <a:chExt cx="1394909" cy="376517"/>
              </a:xfrm>
            </p:grpSpPr>
            <p:sp>
              <p:nvSpPr>
                <p:cNvPr id="33" name="Chevron 32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hevron 33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hevron 34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Plus 31"/>
              <p:cNvSpPr/>
              <p:nvPr/>
            </p:nvSpPr>
            <p:spPr>
              <a:xfrm>
                <a:off x="7202317" y="1995355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020062" y="1987248"/>
            <a:ext cx="2894384" cy="744971"/>
            <a:chOff x="2020062" y="1987248"/>
            <a:chExt cx="2894384" cy="744971"/>
          </a:xfrm>
        </p:grpSpPr>
        <p:grpSp>
          <p:nvGrpSpPr>
            <p:cNvPr id="38" name="Group 37"/>
            <p:cNvGrpSpPr/>
            <p:nvPr/>
          </p:nvGrpSpPr>
          <p:grpSpPr>
            <a:xfrm>
              <a:off x="3519537" y="1987248"/>
              <a:ext cx="1394909" cy="665738"/>
              <a:chOff x="3519537" y="1987248"/>
              <a:chExt cx="1394909" cy="66573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519537" y="2276469"/>
                <a:ext cx="1394909" cy="376517"/>
                <a:chOff x="2036780" y="1807285"/>
                <a:chExt cx="1394909" cy="376517"/>
              </a:xfrm>
            </p:grpSpPr>
            <p:sp>
              <p:nvSpPr>
                <p:cNvPr id="41" name="Chevron 40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Chevron 41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Chevron 42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Plus 39"/>
              <p:cNvSpPr/>
              <p:nvPr/>
            </p:nvSpPr>
            <p:spPr>
              <a:xfrm>
                <a:off x="4562949" y="1987248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60370" y="2164362"/>
              <a:ext cx="567857" cy="56785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4752" y="2019739"/>
              <a:ext cx="557908" cy="65763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20062" y="2061852"/>
              <a:ext cx="405517" cy="609383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863090" y="2665178"/>
            <a:ext cx="3076893" cy="741036"/>
            <a:chOff x="1863090" y="2665178"/>
            <a:chExt cx="3076893" cy="74103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9944" y="2867660"/>
              <a:ext cx="527203" cy="527203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3545074" y="2665178"/>
              <a:ext cx="1394909" cy="649244"/>
              <a:chOff x="3545074" y="2665178"/>
              <a:chExt cx="1394909" cy="64924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545074" y="2937905"/>
                <a:ext cx="1394909" cy="376517"/>
                <a:chOff x="2036780" y="1807285"/>
                <a:chExt cx="1394909" cy="376517"/>
              </a:xfrm>
            </p:grpSpPr>
            <p:sp>
              <p:nvSpPr>
                <p:cNvPr id="49" name="Chevron 48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Chevron 49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Chevron 50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2" name="Plus 51"/>
              <p:cNvSpPr/>
              <p:nvPr/>
            </p:nvSpPr>
            <p:spPr>
              <a:xfrm>
                <a:off x="4557721" y="2665178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64054" y="2831084"/>
              <a:ext cx="744830" cy="55790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63090" y="2817114"/>
              <a:ext cx="589100" cy="58910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863090" y="3301928"/>
            <a:ext cx="3051356" cy="721432"/>
            <a:chOff x="1863090" y="3301928"/>
            <a:chExt cx="3051356" cy="721432"/>
          </a:xfrm>
        </p:grpSpPr>
        <p:grpSp>
          <p:nvGrpSpPr>
            <p:cNvPr id="58" name="Group 57"/>
            <p:cNvGrpSpPr/>
            <p:nvPr/>
          </p:nvGrpSpPr>
          <p:grpSpPr>
            <a:xfrm>
              <a:off x="3519537" y="3301928"/>
              <a:ext cx="1394909" cy="631500"/>
              <a:chOff x="3519537" y="3301928"/>
              <a:chExt cx="1394909" cy="63150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519537" y="3556911"/>
                <a:ext cx="1394909" cy="376517"/>
                <a:chOff x="2036780" y="1807285"/>
                <a:chExt cx="1394909" cy="376517"/>
              </a:xfrm>
            </p:grpSpPr>
            <p:sp>
              <p:nvSpPr>
                <p:cNvPr id="61" name="Chevron 60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Chevron 61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Chevron 62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Plus 59"/>
              <p:cNvSpPr/>
              <p:nvPr/>
            </p:nvSpPr>
            <p:spPr>
              <a:xfrm>
                <a:off x="4516201" y="3301928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63090" y="3425564"/>
              <a:ext cx="1665136" cy="597796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1863090" y="3941815"/>
            <a:ext cx="3049432" cy="755308"/>
            <a:chOff x="1863090" y="3941815"/>
            <a:chExt cx="3049432" cy="75530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63090" y="4030208"/>
              <a:ext cx="1557603" cy="666915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3517613" y="3941815"/>
              <a:ext cx="1394909" cy="629572"/>
              <a:chOff x="3517613" y="3941815"/>
              <a:chExt cx="1394909" cy="629572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517613" y="4194870"/>
                <a:ext cx="1394909" cy="376517"/>
                <a:chOff x="2036780" y="1807285"/>
                <a:chExt cx="1394909" cy="376517"/>
              </a:xfrm>
            </p:grpSpPr>
            <p:sp>
              <p:nvSpPr>
                <p:cNvPr id="70" name="Chevron 69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Chevron 70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Chevron 71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9" name="Plus 68"/>
              <p:cNvSpPr/>
              <p:nvPr/>
            </p:nvSpPr>
            <p:spPr>
              <a:xfrm>
                <a:off x="4516201" y="3941815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059083" y="2837434"/>
            <a:ext cx="2806978" cy="724616"/>
            <a:chOff x="7059083" y="2837434"/>
            <a:chExt cx="2806978" cy="724616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429588" y="2837434"/>
              <a:ext cx="1436473" cy="634221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7059083" y="2933017"/>
              <a:ext cx="1394909" cy="629033"/>
              <a:chOff x="7059083" y="2933017"/>
              <a:chExt cx="1394909" cy="629033"/>
            </a:xfrm>
          </p:grpSpPr>
          <p:grpSp>
            <p:nvGrpSpPr>
              <p:cNvPr id="83" name="Group 82"/>
              <p:cNvGrpSpPr/>
              <p:nvPr/>
            </p:nvGrpSpPr>
            <p:grpSpPr>
              <a:xfrm rot="10800000">
                <a:off x="7059083" y="2933017"/>
                <a:ext cx="1394909" cy="376517"/>
                <a:chOff x="2036780" y="1807285"/>
                <a:chExt cx="1394909" cy="376517"/>
              </a:xfrm>
            </p:grpSpPr>
            <p:sp>
              <p:nvSpPr>
                <p:cNvPr id="85" name="Chevron 84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Chevron 85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Chevron 86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Plus 83"/>
              <p:cNvSpPr/>
              <p:nvPr/>
            </p:nvSpPr>
            <p:spPr>
              <a:xfrm>
                <a:off x="7202316" y="3303866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7087663" y="3466089"/>
            <a:ext cx="2778398" cy="725249"/>
            <a:chOff x="7087663" y="3466089"/>
            <a:chExt cx="2778398" cy="72524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52895" y="3466089"/>
              <a:ext cx="1313166" cy="467065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7087663" y="3565298"/>
              <a:ext cx="1394909" cy="626040"/>
              <a:chOff x="7087663" y="3565298"/>
              <a:chExt cx="1394909" cy="626040"/>
            </a:xfrm>
          </p:grpSpPr>
          <p:grpSp>
            <p:nvGrpSpPr>
              <p:cNvPr id="90" name="Group 89"/>
              <p:cNvGrpSpPr/>
              <p:nvPr/>
            </p:nvGrpSpPr>
            <p:grpSpPr>
              <a:xfrm rot="10800000">
                <a:off x="7087663" y="3565298"/>
                <a:ext cx="1394909" cy="376517"/>
                <a:chOff x="2036780" y="1807285"/>
                <a:chExt cx="1394909" cy="376517"/>
              </a:xfrm>
            </p:grpSpPr>
            <p:sp>
              <p:nvSpPr>
                <p:cNvPr id="92" name="Chevron 91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Chevron 92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Chevron 93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1" name="Plus 90"/>
              <p:cNvSpPr/>
              <p:nvPr/>
            </p:nvSpPr>
            <p:spPr>
              <a:xfrm>
                <a:off x="7197411" y="3933154"/>
                <a:ext cx="258183" cy="25818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7079450" y="3969248"/>
            <a:ext cx="2810995" cy="603888"/>
            <a:chOff x="7055066" y="3969248"/>
            <a:chExt cx="2810995" cy="603888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482572" y="3969248"/>
              <a:ext cx="1383489" cy="603888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 rot="10800000">
              <a:off x="7055066" y="4194869"/>
              <a:ext cx="1394909" cy="376517"/>
              <a:chOff x="2036780" y="1807285"/>
              <a:chExt cx="1394909" cy="376517"/>
            </a:xfrm>
          </p:grpSpPr>
          <p:sp>
            <p:nvSpPr>
              <p:cNvPr id="98" name="Chevron 97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Chevron 98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Chevron 99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055067" y="2122812"/>
            <a:ext cx="3723071" cy="810046"/>
            <a:chOff x="7055067" y="2122812"/>
            <a:chExt cx="3723071" cy="810046"/>
          </a:xfrm>
        </p:grpSpPr>
        <p:grpSp>
          <p:nvGrpSpPr>
            <p:cNvPr id="102" name="Group 101"/>
            <p:cNvGrpSpPr/>
            <p:nvPr/>
          </p:nvGrpSpPr>
          <p:grpSpPr>
            <a:xfrm>
              <a:off x="7055067" y="2122812"/>
              <a:ext cx="2823186" cy="810046"/>
              <a:chOff x="7055067" y="2122812"/>
              <a:chExt cx="2823186" cy="81004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7055067" y="2122812"/>
                <a:ext cx="2235118" cy="810046"/>
                <a:chOff x="7055067" y="2122812"/>
                <a:chExt cx="2235118" cy="810046"/>
              </a:xfrm>
            </p:grpSpPr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05726" y="2122812"/>
                  <a:ext cx="884459" cy="708272"/>
                </a:xfrm>
                <a:prstGeom prst="rect">
                  <a:avLst/>
                </a:prstGeom>
              </p:spPr>
            </p:pic>
            <p:grpSp>
              <p:nvGrpSpPr>
                <p:cNvPr id="74" name="Group 73"/>
                <p:cNvGrpSpPr/>
                <p:nvPr/>
              </p:nvGrpSpPr>
              <p:grpSpPr>
                <a:xfrm>
                  <a:off x="7055067" y="2299613"/>
                  <a:ext cx="1394909" cy="633245"/>
                  <a:chOff x="7055067" y="2299613"/>
                  <a:chExt cx="1394909" cy="633245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 rot="10800000">
                    <a:off x="7055067" y="2299613"/>
                    <a:ext cx="1394909" cy="376517"/>
                    <a:chOff x="2036780" y="1807285"/>
                    <a:chExt cx="1394909" cy="376517"/>
                  </a:xfrm>
                </p:grpSpPr>
                <p:sp>
                  <p:nvSpPr>
                    <p:cNvPr id="77" name="Chevron 76"/>
                    <p:cNvSpPr/>
                    <p:nvPr/>
                  </p:nvSpPr>
                  <p:spPr>
                    <a:xfrm>
                      <a:off x="2915322" y="1807285"/>
                      <a:ext cx="516367" cy="376517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8" name="Chevron 77"/>
                    <p:cNvSpPr/>
                    <p:nvPr/>
                  </p:nvSpPr>
                  <p:spPr>
                    <a:xfrm>
                      <a:off x="2476051" y="1807285"/>
                      <a:ext cx="516367" cy="376517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9" name="Chevron 78"/>
                    <p:cNvSpPr/>
                    <p:nvPr/>
                  </p:nvSpPr>
                  <p:spPr>
                    <a:xfrm>
                      <a:off x="2036780" y="1807285"/>
                      <a:ext cx="516367" cy="376517"/>
                    </a:xfrm>
                    <a:prstGeom prst="chevro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6" name="Plus 75"/>
                  <p:cNvSpPr/>
                  <p:nvPr/>
                </p:nvSpPr>
                <p:spPr>
                  <a:xfrm>
                    <a:off x="7202317" y="2674674"/>
                    <a:ext cx="258183" cy="258184"/>
                  </a:xfrm>
                  <a:prstGeom prst="mathPlus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flipH="1">
                <a:off x="9260890" y="2146554"/>
                <a:ext cx="617363" cy="617363"/>
              </a:xfrm>
              <a:prstGeom prst="rect">
                <a:avLst/>
              </a:prstGeom>
            </p:spPr>
          </p:pic>
        </p:grp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flipH="1">
              <a:off x="9860280" y="2164362"/>
              <a:ext cx="917858" cy="60858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4578193" y="4335227"/>
            <a:ext cx="2877401" cy="2413058"/>
            <a:chOff x="4578193" y="4335227"/>
            <a:chExt cx="2877401" cy="2413058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00567" y="5809488"/>
              <a:ext cx="1355027" cy="93879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578193" y="5809488"/>
              <a:ext cx="1410760" cy="938797"/>
            </a:xfrm>
            <a:prstGeom prst="rect">
              <a:avLst/>
            </a:prstGeom>
          </p:spPr>
        </p:pic>
        <p:grpSp>
          <p:nvGrpSpPr>
            <p:cNvPr id="109" name="Group 108"/>
            <p:cNvGrpSpPr/>
            <p:nvPr/>
          </p:nvGrpSpPr>
          <p:grpSpPr>
            <a:xfrm>
              <a:off x="5428728" y="4335227"/>
              <a:ext cx="1151700" cy="1394910"/>
              <a:chOff x="5428728" y="4335227"/>
              <a:chExt cx="1151700" cy="1394910"/>
            </a:xfrm>
          </p:grpSpPr>
          <p:grpSp>
            <p:nvGrpSpPr>
              <p:cNvPr id="110" name="Group 109"/>
              <p:cNvGrpSpPr/>
              <p:nvPr/>
            </p:nvGrpSpPr>
            <p:grpSpPr>
              <a:xfrm rot="6312174">
                <a:off x="4919532" y="4844424"/>
                <a:ext cx="1394909" cy="376517"/>
                <a:chOff x="2036780" y="1807285"/>
                <a:chExt cx="1394909" cy="376517"/>
              </a:xfrm>
            </p:grpSpPr>
            <p:sp>
              <p:nvSpPr>
                <p:cNvPr id="115" name="Chevron 114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Chevron 115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Chevron 116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 rot="4554966">
                <a:off x="5694715" y="4844423"/>
                <a:ext cx="1394909" cy="376517"/>
                <a:chOff x="2036780" y="1807285"/>
                <a:chExt cx="1394909" cy="376517"/>
              </a:xfrm>
            </p:grpSpPr>
            <p:sp>
              <p:nvSpPr>
                <p:cNvPr id="112" name="Chevron 111"/>
                <p:cNvSpPr/>
                <p:nvPr/>
              </p:nvSpPr>
              <p:spPr>
                <a:xfrm>
                  <a:off x="2915322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Chevron 112"/>
                <p:cNvSpPr/>
                <p:nvPr/>
              </p:nvSpPr>
              <p:spPr>
                <a:xfrm>
                  <a:off x="2476051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Chevron 113"/>
                <p:cNvSpPr/>
                <p:nvPr/>
              </p:nvSpPr>
              <p:spPr>
                <a:xfrm>
                  <a:off x="2036780" y="1807285"/>
                  <a:ext cx="516367" cy="376517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417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12" y="4888914"/>
            <a:ext cx="3064446" cy="1962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1968500"/>
            <a:ext cx="2781300" cy="2921000"/>
          </a:xfrm>
          <a:prstGeom prst="rect">
            <a:avLst/>
          </a:prstGeom>
        </p:spPr>
      </p:pic>
      <p:sp>
        <p:nvSpPr>
          <p:cNvPr id="5" name="Double Bracket 4"/>
          <p:cNvSpPr/>
          <p:nvPr/>
        </p:nvSpPr>
        <p:spPr>
          <a:xfrm>
            <a:off x="4926283" y="2414906"/>
            <a:ext cx="2150724" cy="2113165"/>
          </a:xfrm>
          <a:prstGeom prst="bracketPair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34150" y="1013355"/>
            <a:ext cx="638644" cy="1394909"/>
            <a:chOff x="4834150" y="1013355"/>
            <a:chExt cx="638644" cy="1394909"/>
          </a:xfrm>
        </p:grpSpPr>
        <p:grpSp>
          <p:nvGrpSpPr>
            <p:cNvPr id="7" name="Group 6"/>
            <p:cNvGrpSpPr/>
            <p:nvPr/>
          </p:nvGrpSpPr>
          <p:grpSpPr>
            <a:xfrm rot="5400000">
              <a:off x="4324954" y="1522551"/>
              <a:ext cx="1394909" cy="376517"/>
              <a:chOff x="2036780" y="1807285"/>
              <a:chExt cx="1394909" cy="376517"/>
            </a:xfrm>
          </p:grpSpPr>
          <p:sp>
            <p:nvSpPr>
              <p:cNvPr id="9" name="Chevron 8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Plus 7"/>
            <p:cNvSpPr/>
            <p:nvPr/>
          </p:nvSpPr>
          <p:spPr>
            <a:xfrm>
              <a:off x="5214611" y="1988006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8570" y="1002605"/>
            <a:ext cx="640064" cy="1394909"/>
            <a:chOff x="5488570" y="1002605"/>
            <a:chExt cx="640064" cy="1394909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4979374" y="1511801"/>
              <a:ext cx="1394909" cy="376517"/>
              <a:chOff x="2036780" y="1807285"/>
              <a:chExt cx="1394909" cy="376517"/>
            </a:xfrm>
          </p:grpSpPr>
          <p:sp>
            <p:nvSpPr>
              <p:cNvPr id="15" name="Chevron 14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Plus 13"/>
            <p:cNvSpPr/>
            <p:nvPr/>
          </p:nvSpPr>
          <p:spPr>
            <a:xfrm>
              <a:off x="5870451" y="1975636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42990" y="1018745"/>
            <a:ext cx="644560" cy="1394909"/>
            <a:chOff x="6142990" y="1018745"/>
            <a:chExt cx="644560" cy="1394909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5633794" y="1527941"/>
              <a:ext cx="1394909" cy="376517"/>
              <a:chOff x="2036780" y="1807285"/>
              <a:chExt cx="1394909" cy="376517"/>
            </a:xfrm>
          </p:grpSpPr>
          <p:sp>
            <p:nvSpPr>
              <p:cNvPr id="23" name="Chevron 22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Plus 21"/>
            <p:cNvSpPr/>
            <p:nvPr/>
          </p:nvSpPr>
          <p:spPr>
            <a:xfrm>
              <a:off x="6529367" y="1987828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97410" y="1018745"/>
            <a:ext cx="663090" cy="1394909"/>
            <a:chOff x="6797410" y="1018745"/>
            <a:chExt cx="663090" cy="1394909"/>
          </a:xfrm>
        </p:grpSpPr>
        <p:grpSp>
          <p:nvGrpSpPr>
            <p:cNvPr id="31" name="Group 30"/>
            <p:cNvGrpSpPr/>
            <p:nvPr/>
          </p:nvGrpSpPr>
          <p:grpSpPr>
            <a:xfrm rot="5400000">
              <a:off x="6288214" y="1527941"/>
              <a:ext cx="1394909" cy="376517"/>
              <a:chOff x="2036780" y="1807285"/>
              <a:chExt cx="1394909" cy="376517"/>
            </a:xfrm>
          </p:grpSpPr>
          <p:sp>
            <p:nvSpPr>
              <p:cNvPr id="33" name="Chevron 32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hevron 33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Plus 31"/>
            <p:cNvSpPr/>
            <p:nvPr/>
          </p:nvSpPr>
          <p:spPr>
            <a:xfrm>
              <a:off x="7202317" y="1995355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95153" y="1987248"/>
            <a:ext cx="1394909" cy="665738"/>
            <a:chOff x="3519537" y="1987248"/>
            <a:chExt cx="1394909" cy="665738"/>
          </a:xfrm>
        </p:grpSpPr>
        <p:grpSp>
          <p:nvGrpSpPr>
            <p:cNvPr id="39" name="Group 38"/>
            <p:cNvGrpSpPr/>
            <p:nvPr/>
          </p:nvGrpSpPr>
          <p:grpSpPr>
            <a:xfrm>
              <a:off x="3519537" y="2276469"/>
              <a:ext cx="1394909" cy="376517"/>
              <a:chOff x="2036780" y="1807285"/>
              <a:chExt cx="1394909" cy="376517"/>
            </a:xfrm>
          </p:grpSpPr>
          <p:sp>
            <p:nvSpPr>
              <p:cNvPr id="41" name="Chevron 40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Chevron 41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Chevron 42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Plus 39"/>
            <p:cNvSpPr/>
            <p:nvPr/>
          </p:nvSpPr>
          <p:spPr>
            <a:xfrm>
              <a:off x="4562949" y="1987248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45074" y="2665178"/>
            <a:ext cx="1394909" cy="649244"/>
            <a:chOff x="3545074" y="2665178"/>
            <a:chExt cx="1394909" cy="649244"/>
          </a:xfrm>
        </p:grpSpPr>
        <p:grpSp>
          <p:nvGrpSpPr>
            <p:cNvPr id="48" name="Group 47"/>
            <p:cNvGrpSpPr/>
            <p:nvPr/>
          </p:nvGrpSpPr>
          <p:grpSpPr>
            <a:xfrm>
              <a:off x="3545074" y="2937905"/>
              <a:ext cx="1394909" cy="376517"/>
              <a:chOff x="2036780" y="1807285"/>
              <a:chExt cx="1394909" cy="376517"/>
            </a:xfrm>
          </p:grpSpPr>
          <p:sp>
            <p:nvSpPr>
              <p:cNvPr id="49" name="Chevron 48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Chevron 49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Plus 51"/>
            <p:cNvSpPr/>
            <p:nvPr/>
          </p:nvSpPr>
          <p:spPr>
            <a:xfrm>
              <a:off x="4557721" y="2665178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19537" y="3301928"/>
            <a:ext cx="1394909" cy="631500"/>
            <a:chOff x="3519537" y="3301928"/>
            <a:chExt cx="1394909" cy="631500"/>
          </a:xfrm>
        </p:grpSpPr>
        <p:grpSp>
          <p:nvGrpSpPr>
            <p:cNvPr id="59" name="Group 58"/>
            <p:cNvGrpSpPr/>
            <p:nvPr/>
          </p:nvGrpSpPr>
          <p:grpSpPr>
            <a:xfrm>
              <a:off x="3519537" y="3556911"/>
              <a:ext cx="1394909" cy="376517"/>
              <a:chOff x="2036780" y="1807285"/>
              <a:chExt cx="1394909" cy="376517"/>
            </a:xfrm>
          </p:grpSpPr>
          <p:sp>
            <p:nvSpPr>
              <p:cNvPr id="61" name="Chevron 60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hevron 61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Plus 59"/>
            <p:cNvSpPr/>
            <p:nvPr/>
          </p:nvSpPr>
          <p:spPr>
            <a:xfrm>
              <a:off x="4516201" y="3301928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17613" y="3941815"/>
            <a:ext cx="1394909" cy="629572"/>
            <a:chOff x="3517613" y="3941815"/>
            <a:chExt cx="1394909" cy="629572"/>
          </a:xfrm>
        </p:grpSpPr>
        <p:grpSp>
          <p:nvGrpSpPr>
            <p:cNvPr id="68" name="Group 67"/>
            <p:cNvGrpSpPr/>
            <p:nvPr/>
          </p:nvGrpSpPr>
          <p:grpSpPr>
            <a:xfrm>
              <a:off x="3517613" y="4194870"/>
              <a:ext cx="1394909" cy="376517"/>
              <a:chOff x="2036780" y="1807285"/>
              <a:chExt cx="1394909" cy="376517"/>
            </a:xfrm>
          </p:grpSpPr>
          <p:sp>
            <p:nvSpPr>
              <p:cNvPr id="70" name="Chevron 69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hevron 70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hevron 71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Plus 68"/>
            <p:cNvSpPr/>
            <p:nvPr/>
          </p:nvSpPr>
          <p:spPr>
            <a:xfrm>
              <a:off x="4516201" y="3941815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9083" y="2933017"/>
            <a:ext cx="1394909" cy="629033"/>
            <a:chOff x="7059083" y="2933017"/>
            <a:chExt cx="1394909" cy="629033"/>
          </a:xfrm>
        </p:grpSpPr>
        <p:grpSp>
          <p:nvGrpSpPr>
            <p:cNvPr id="83" name="Group 82"/>
            <p:cNvGrpSpPr/>
            <p:nvPr/>
          </p:nvGrpSpPr>
          <p:grpSpPr>
            <a:xfrm rot="10800000">
              <a:off x="7059083" y="2933017"/>
              <a:ext cx="1394909" cy="376517"/>
              <a:chOff x="2036780" y="1807285"/>
              <a:chExt cx="1394909" cy="376517"/>
            </a:xfrm>
          </p:grpSpPr>
          <p:sp>
            <p:nvSpPr>
              <p:cNvPr id="85" name="Chevron 84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Chevron 85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Chevron 86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Plus 83"/>
            <p:cNvSpPr/>
            <p:nvPr/>
          </p:nvSpPr>
          <p:spPr>
            <a:xfrm>
              <a:off x="7202316" y="3303866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087663" y="3565298"/>
            <a:ext cx="1394909" cy="626040"/>
            <a:chOff x="7087663" y="3565298"/>
            <a:chExt cx="1394909" cy="626040"/>
          </a:xfrm>
        </p:grpSpPr>
        <p:grpSp>
          <p:nvGrpSpPr>
            <p:cNvPr id="90" name="Group 89"/>
            <p:cNvGrpSpPr/>
            <p:nvPr/>
          </p:nvGrpSpPr>
          <p:grpSpPr>
            <a:xfrm rot="10800000">
              <a:off x="7087663" y="3565298"/>
              <a:ext cx="1394909" cy="376517"/>
              <a:chOff x="2036780" y="1807285"/>
              <a:chExt cx="1394909" cy="376517"/>
            </a:xfrm>
          </p:grpSpPr>
          <p:sp>
            <p:nvSpPr>
              <p:cNvPr id="92" name="Chevron 91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Chevron 92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Chevron 93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Plus 90"/>
            <p:cNvSpPr/>
            <p:nvPr/>
          </p:nvSpPr>
          <p:spPr>
            <a:xfrm>
              <a:off x="7197411" y="3933154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rot="10800000">
            <a:off x="7079450" y="4194869"/>
            <a:ext cx="1394909" cy="376517"/>
            <a:chOff x="2036780" y="1807285"/>
            <a:chExt cx="1394909" cy="376517"/>
          </a:xfrm>
        </p:grpSpPr>
        <p:sp>
          <p:nvSpPr>
            <p:cNvPr id="98" name="Chevron 97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Chevron 98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Chevron 99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055067" y="2299613"/>
            <a:ext cx="1394909" cy="633245"/>
            <a:chOff x="7055067" y="2299613"/>
            <a:chExt cx="1394909" cy="633245"/>
          </a:xfrm>
        </p:grpSpPr>
        <p:grpSp>
          <p:nvGrpSpPr>
            <p:cNvPr id="75" name="Group 74"/>
            <p:cNvGrpSpPr/>
            <p:nvPr/>
          </p:nvGrpSpPr>
          <p:grpSpPr>
            <a:xfrm rot="10800000">
              <a:off x="7055067" y="2299613"/>
              <a:ext cx="1394909" cy="376517"/>
              <a:chOff x="2036780" y="1807285"/>
              <a:chExt cx="1394909" cy="376517"/>
            </a:xfrm>
          </p:grpSpPr>
          <p:sp>
            <p:nvSpPr>
              <p:cNvPr id="77" name="Chevron 76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hevron 77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hevron 78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Plus 75"/>
            <p:cNvSpPr/>
            <p:nvPr/>
          </p:nvSpPr>
          <p:spPr>
            <a:xfrm>
              <a:off x="7202317" y="2674674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428728" y="4335227"/>
            <a:ext cx="1151700" cy="1394910"/>
            <a:chOff x="5428728" y="4335227"/>
            <a:chExt cx="1151700" cy="1394910"/>
          </a:xfrm>
        </p:grpSpPr>
        <p:grpSp>
          <p:nvGrpSpPr>
            <p:cNvPr id="110" name="Group 109"/>
            <p:cNvGrpSpPr/>
            <p:nvPr/>
          </p:nvGrpSpPr>
          <p:grpSpPr>
            <a:xfrm rot="6312174">
              <a:off x="4919532" y="4844424"/>
              <a:ext cx="1394909" cy="376517"/>
              <a:chOff x="2036780" y="1807285"/>
              <a:chExt cx="1394909" cy="376517"/>
            </a:xfrm>
          </p:grpSpPr>
          <p:sp>
            <p:nvSpPr>
              <p:cNvPr id="115" name="Chevron 114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hevron 115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hevron 116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4554966">
              <a:off x="5694715" y="4844423"/>
              <a:ext cx="1394909" cy="376517"/>
              <a:chOff x="2036780" y="1807285"/>
              <a:chExt cx="1394909" cy="376517"/>
            </a:xfrm>
          </p:grpSpPr>
          <p:sp>
            <p:nvSpPr>
              <p:cNvPr id="112" name="Chevron 111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Chevron 112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Chevron 113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4474464" y="109728"/>
            <a:ext cx="1112602" cy="2203870"/>
            <a:chOff x="4474464" y="207264"/>
            <a:chExt cx="1112602" cy="2203870"/>
          </a:xfrm>
        </p:grpSpPr>
        <p:grpSp>
          <p:nvGrpSpPr>
            <p:cNvPr id="27" name="Group 26"/>
            <p:cNvGrpSpPr/>
            <p:nvPr/>
          </p:nvGrpSpPr>
          <p:grpSpPr>
            <a:xfrm rot="16200000">
              <a:off x="4317963" y="1525421"/>
              <a:ext cx="1394909" cy="376517"/>
              <a:chOff x="7207467" y="428141"/>
              <a:chExt cx="1394909" cy="376517"/>
            </a:xfrm>
          </p:grpSpPr>
          <p:sp>
            <p:nvSpPr>
              <p:cNvPr id="121" name="Chevron 120"/>
              <p:cNvSpPr/>
              <p:nvPr/>
            </p:nvSpPr>
            <p:spPr>
              <a:xfrm rot="10800000">
                <a:off x="7207467" y="428141"/>
                <a:ext cx="516367" cy="376517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Chevron 122"/>
              <p:cNvSpPr/>
              <p:nvPr/>
            </p:nvSpPr>
            <p:spPr>
              <a:xfrm rot="10800000">
                <a:off x="7646738" y="428141"/>
                <a:ext cx="516367" cy="376517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Chevron 123"/>
              <p:cNvSpPr/>
              <p:nvPr/>
            </p:nvSpPr>
            <p:spPr>
              <a:xfrm rot="10800000">
                <a:off x="8086009" y="428141"/>
                <a:ext cx="516367" cy="376517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4474464" y="207264"/>
              <a:ext cx="1112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WorldFish</a:t>
              </a:r>
              <a:r>
                <a:rPr lang="en-US" sz="1400" dirty="0"/>
                <a:t> breed &amp; hatcheries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771493" y="104358"/>
            <a:ext cx="1112602" cy="2217856"/>
            <a:chOff x="5771493" y="214086"/>
            <a:chExt cx="1112602" cy="2217856"/>
          </a:xfrm>
        </p:grpSpPr>
        <p:grpSp>
          <p:nvGrpSpPr>
            <p:cNvPr id="126" name="Group 125"/>
            <p:cNvGrpSpPr/>
            <p:nvPr/>
          </p:nvGrpSpPr>
          <p:grpSpPr>
            <a:xfrm rot="5400000">
              <a:off x="5639890" y="1546229"/>
              <a:ext cx="1394909" cy="376517"/>
              <a:chOff x="2036780" y="1807285"/>
              <a:chExt cx="1394909" cy="376517"/>
            </a:xfrm>
          </p:grpSpPr>
          <p:sp>
            <p:nvSpPr>
              <p:cNvPr id="127" name="Chevron 126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Chevron 127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Chevron 128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5771493" y="214086"/>
              <a:ext cx="1112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Feed mills (local) &amp; distribution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246638" y="2095046"/>
            <a:ext cx="2553137" cy="738664"/>
            <a:chOff x="2356366" y="2095046"/>
            <a:chExt cx="2553137" cy="738664"/>
          </a:xfrm>
        </p:grpSpPr>
        <p:grpSp>
          <p:nvGrpSpPr>
            <p:cNvPr id="135" name="Group 134"/>
            <p:cNvGrpSpPr/>
            <p:nvPr/>
          </p:nvGrpSpPr>
          <p:grpSpPr>
            <a:xfrm>
              <a:off x="3514594" y="2285633"/>
              <a:ext cx="1394909" cy="376517"/>
              <a:chOff x="1551682" y="3090305"/>
              <a:chExt cx="1394909" cy="376517"/>
            </a:xfrm>
            <a:solidFill>
              <a:srgbClr val="FF0000"/>
            </a:solidFill>
          </p:grpSpPr>
          <p:sp>
            <p:nvSpPr>
              <p:cNvPr id="132" name="Chevron 131"/>
              <p:cNvSpPr/>
              <p:nvPr/>
            </p:nvSpPr>
            <p:spPr>
              <a:xfrm>
                <a:off x="2430224" y="309030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Chevron 132"/>
              <p:cNvSpPr/>
              <p:nvPr/>
            </p:nvSpPr>
            <p:spPr>
              <a:xfrm>
                <a:off x="1990953" y="309030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Chevron 133"/>
              <p:cNvSpPr/>
              <p:nvPr/>
            </p:nvSpPr>
            <p:spPr>
              <a:xfrm>
                <a:off x="1551682" y="309030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2356366" y="2095046"/>
              <a:ext cx="1112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Education on new ‘cash crop’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265083" y="2874814"/>
            <a:ext cx="2583460" cy="523220"/>
            <a:chOff x="2265083" y="2874814"/>
            <a:chExt cx="2583460" cy="523220"/>
          </a:xfrm>
        </p:grpSpPr>
        <p:grpSp>
          <p:nvGrpSpPr>
            <p:cNvPr id="141" name="Group 140"/>
            <p:cNvGrpSpPr/>
            <p:nvPr/>
          </p:nvGrpSpPr>
          <p:grpSpPr>
            <a:xfrm>
              <a:off x="3453634" y="2944001"/>
              <a:ext cx="1394909" cy="376517"/>
              <a:chOff x="1673602" y="3090305"/>
              <a:chExt cx="1394909" cy="376517"/>
            </a:xfrm>
            <a:solidFill>
              <a:srgbClr val="FF0000"/>
            </a:solidFill>
          </p:grpSpPr>
          <p:sp>
            <p:nvSpPr>
              <p:cNvPr id="138" name="Chevron 137"/>
              <p:cNvSpPr/>
              <p:nvPr/>
            </p:nvSpPr>
            <p:spPr>
              <a:xfrm>
                <a:off x="2552144" y="309030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Chevron 138"/>
              <p:cNvSpPr/>
              <p:nvPr/>
            </p:nvSpPr>
            <p:spPr>
              <a:xfrm>
                <a:off x="2112873" y="309030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Chevron 139"/>
              <p:cNvSpPr/>
              <p:nvPr/>
            </p:nvSpPr>
            <p:spPr>
              <a:xfrm>
                <a:off x="1673602" y="309030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2265083" y="2874814"/>
              <a:ext cx="1112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Investment capital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307895" y="3361639"/>
            <a:ext cx="2515111" cy="738664"/>
            <a:chOff x="2307895" y="3361639"/>
            <a:chExt cx="2515111" cy="738664"/>
          </a:xfrm>
        </p:grpSpPr>
        <p:grpSp>
          <p:nvGrpSpPr>
            <p:cNvPr id="147" name="Group 146"/>
            <p:cNvGrpSpPr/>
            <p:nvPr/>
          </p:nvGrpSpPr>
          <p:grpSpPr>
            <a:xfrm>
              <a:off x="3428097" y="3563007"/>
              <a:ext cx="1394909" cy="376517"/>
              <a:chOff x="1867521" y="3709311"/>
              <a:chExt cx="1394909" cy="376517"/>
            </a:xfrm>
            <a:solidFill>
              <a:srgbClr val="FF0000"/>
            </a:solidFill>
          </p:grpSpPr>
          <p:sp>
            <p:nvSpPr>
              <p:cNvPr id="144" name="Chevron 143"/>
              <p:cNvSpPr/>
              <p:nvPr/>
            </p:nvSpPr>
            <p:spPr>
              <a:xfrm>
                <a:off x="2746063" y="3709311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Chevron 144"/>
              <p:cNvSpPr/>
              <p:nvPr/>
            </p:nvSpPr>
            <p:spPr>
              <a:xfrm>
                <a:off x="2306792" y="3709311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Chevron 145"/>
              <p:cNvSpPr/>
              <p:nvPr/>
            </p:nvSpPr>
            <p:spPr>
              <a:xfrm>
                <a:off x="1867521" y="3709311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2307895" y="3361639"/>
              <a:ext cx="1112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Processing industry &amp; supply chain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229972" y="4026103"/>
            <a:ext cx="2767468" cy="738664"/>
            <a:chOff x="7229972" y="4026103"/>
            <a:chExt cx="2767468" cy="738664"/>
          </a:xfrm>
        </p:grpSpPr>
        <p:grpSp>
          <p:nvGrpSpPr>
            <p:cNvPr id="150" name="Group 149"/>
            <p:cNvGrpSpPr/>
            <p:nvPr/>
          </p:nvGrpSpPr>
          <p:grpSpPr>
            <a:xfrm rot="10800000">
              <a:off x="7229972" y="4189352"/>
              <a:ext cx="1394909" cy="388709"/>
              <a:chOff x="2036780" y="1807285"/>
              <a:chExt cx="1394909" cy="388709"/>
            </a:xfrm>
            <a:solidFill>
              <a:srgbClr val="FF0000"/>
            </a:solidFill>
          </p:grpSpPr>
          <p:sp>
            <p:nvSpPr>
              <p:cNvPr id="151" name="Chevron 150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Chevron 151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Chevron 152"/>
              <p:cNvSpPr/>
              <p:nvPr/>
            </p:nvSpPr>
            <p:spPr>
              <a:xfrm>
                <a:off x="2036780" y="1819477"/>
                <a:ext cx="516367" cy="376517"/>
              </a:xfrm>
              <a:prstGeom prst="chevron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8641638" y="4026103"/>
              <a:ext cx="13558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Local research on breed, feed and diseases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9204493" y="179502"/>
            <a:ext cx="2992783" cy="6756730"/>
            <a:chOff x="9204493" y="179502"/>
            <a:chExt cx="2992783" cy="6756730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44216" y="3452338"/>
              <a:ext cx="2153060" cy="1432764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83001" y="1547461"/>
              <a:ext cx="1850574" cy="1850574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4493" y="179502"/>
              <a:ext cx="2992783" cy="1246962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86150" y="5310696"/>
              <a:ext cx="2650732" cy="1625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44" y="4570038"/>
            <a:ext cx="3810000" cy="21336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720" y="2414728"/>
            <a:ext cx="2040592" cy="2040592"/>
          </a:xfrm>
          <a:prstGeom prst="rect">
            <a:avLst/>
          </a:prstGeom>
        </p:spPr>
      </p:pic>
      <p:sp>
        <p:nvSpPr>
          <p:cNvPr id="4" name="Double Bracket 3"/>
          <p:cNvSpPr/>
          <p:nvPr/>
        </p:nvSpPr>
        <p:spPr>
          <a:xfrm>
            <a:off x="4926283" y="2414906"/>
            <a:ext cx="2150724" cy="2113165"/>
          </a:xfrm>
          <a:prstGeom prst="bracketPair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19537" y="2276469"/>
            <a:ext cx="1394909" cy="376517"/>
            <a:chOff x="2036780" y="1807285"/>
            <a:chExt cx="1394909" cy="376517"/>
          </a:xfrm>
        </p:grpSpPr>
        <p:sp>
          <p:nvSpPr>
            <p:cNvPr id="5" name="Chevron 4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45074" y="2937905"/>
            <a:ext cx="1394909" cy="376517"/>
            <a:chOff x="2036780" y="1807285"/>
            <a:chExt cx="1394909" cy="376517"/>
          </a:xfrm>
        </p:grpSpPr>
        <p:sp>
          <p:nvSpPr>
            <p:cNvPr id="10" name="Chevron 9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9537" y="3556911"/>
            <a:ext cx="1394909" cy="376517"/>
            <a:chOff x="2036780" y="1807285"/>
            <a:chExt cx="1394909" cy="376517"/>
          </a:xfrm>
        </p:grpSpPr>
        <p:sp>
          <p:nvSpPr>
            <p:cNvPr id="14" name="Chevron 13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7055066" y="4194869"/>
            <a:ext cx="1394909" cy="376517"/>
            <a:chOff x="2036780" y="1807285"/>
            <a:chExt cx="1394909" cy="376517"/>
          </a:xfrm>
        </p:grpSpPr>
        <p:sp>
          <p:nvSpPr>
            <p:cNvPr id="30" name="Chevron 29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5400000">
            <a:off x="4324954" y="1522551"/>
            <a:ext cx="1394909" cy="376517"/>
            <a:chOff x="2036780" y="1807285"/>
            <a:chExt cx="1394909" cy="376517"/>
          </a:xfrm>
        </p:grpSpPr>
        <p:sp>
          <p:nvSpPr>
            <p:cNvPr id="38" name="Chevron 37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4979374" y="1511801"/>
            <a:ext cx="1394909" cy="376517"/>
            <a:chOff x="2036780" y="1807285"/>
            <a:chExt cx="1394909" cy="376517"/>
          </a:xfrm>
        </p:grpSpPr>
        <p:sp>
          <p:nvSpPr>
            <p:cNvPr id="42" name="Chevron 41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5633794" y="1527941"/>
            <a:ext cx="1394909" cy="376517"/>
            <a:chOff x="2036780" y="1807285"/>
            <a:chExt cx="1394909" cy="376517"/>
          </a:xfrm>
        </p:grpSpPr>
        <p:sp>
          <p:nvSpPr>
            <p:cNvPr id="46" name="Chevron 45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5400000">
            <a:off x="6288214" y="1527941"/>
            <a:ext cx="1394909" cy="376517"/>
            <a:chOff x="2036780" y="1807285"/>
            <a:chExt cx="1394909" cy="376517"/>
          </a:xfrm>
        </p:grpSpPr>
        <p:sp>
          <p:nvSpPr>
            <p:cNvPr id="50" name="Chevron 49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hevron 50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Plus 64"/>
          <p:cNvSpPr/>
          <p:nvPr/>
        </p:nvSpPr>
        <p:spPr>
          <a:xfrm>
            <a:off x="5870451" y="1975636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17613" y="3941815"/>
            <a:ext cx="1394909" cy="629572"/>
            <a:chOff x="3517613" y="3941815"/>
            <a:chExt cx="1394909" cy="629572"/>
          </a:xfrm>
        </p:grpSpPr>
        <p:grpSp>
          <p:nvGrpSpPr>
            <p:cNvPr id="17" name="Group 16"/>
            <p:cNvGrpSpPr/>
            <p:nvPr/>
          </p:nvGrpSpPr>
          <p:grpSpPr>
            <a:xfrm>
              <a:off x="3517613" y="4194870"/>
              <a:ext cx="1394909" cy="376517"/>
              <a:chOff x="2036780" y="1807285"/>
              <a:chExt cx="1394909" cy="376517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Plus 65"/>
            <p:cNvSpPr/>
            <p:nvPr/>
          </p:nvSpPr>
          <p:spPr>
            <a:xfrm>
              <a:off x="4516201" y="3941815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lus 66"/>
          <p:cNvSpPr/>
          <p:nvPr/>
        </p:nvSpPr>
        <p:spPr>
          <a:xfrm>
            <a:off x="5214611" y="1988006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6529367" y="198782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4516201" y="330192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4562949" y="198724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4557721" y="266517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lus 74"/>
          <p:cNvSpPr/>
          <p:nvPr/>
        </p:nvSpPr>
        <p:spPr>
          <a:xfrm>
            <a:off x="7202317" y="1995355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059083" y="2933017"/>
            <a:ext cx="1394909" cy="629033"/>
            <a:chOff x="7059083" y="2933017"/>
            <a:chExt cx="1394909" cy="629033"/>
          </a:xfrm>
        </p:grpSpPr>
        <p:grpSp>
          <p:nvGrpSpPr>
            <p:cNvPr id="25" name="Group 24"/>
            <p:cNvGrpSpPr/>
            <p:nvPr/>
          </p:nvGrpSpPr>
          <p:grpSpPr>
            <a:xfrm rot="10800000">
              <a:off x="7059083" y="2933017"/>
              <a:ext cx="1394909" cy="376517"/>
              <a:chOff x="2036780" y="1807285"/>
              <a:chExt cx="1394909" cy="376517"/>
            </a:xfrm>
          </p:grpSpPr>
          <p:sp>
            <p:nvSpPr>
              <p:cNvPr id="26" name="Chevron 25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vron 27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Plus 75"/>
            <p:cNvSpPr/>
            <p:nvPr/>
          </p:nvSpPr>
          <p:spPr>
            <a:xfrm>
              <a:off x="7202316" y="3303866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55067" y="2299613"/>
            <a:ext cx="1394909" cy="633245"/>
            <a:chOff x="7055067" y="2299613"/>
            <a:chExt cx="1394909" cy="633245"/>
          </a:xfrm>
        </p:grpSpPr>
        <p:grpSp>
          <p:nvGrpSpPr>
            <p:cNvPr id="21" name="Group 20"/>
            <p:cNvGrpSpPr/>
            <p:nvPr/>
          </p:nvGrpSpPr>
          <p:grpSpPr>
            <a:xfrm rot="10800000">
              <a:off x="7055067" y="2299613"/>
              <a:ext cx="1394909" cy="376517"/>
              <a:chOff x="2036780" y="1807285"/>
              <a:chExt cx="1394909" cy="376517"/>
            </a:xfrm>
          </p:grpSpPr>
          <p:sp>
            <p:nvSpPr>
              <p:cNvPr id="22" name="Chevron 21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hevron 22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Plus 76"/>
            <p:cNvSpPr/>
            <p:nvPr/>
          </p:nvSpPr>
          <p:spPr>
            <a:xfrm>
              <a:off x="7202317" y="2674674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87663" y="3565298"/>
            <a:ext cx="1394909" cy="626040"/>
            <a:chOff x="7087663" y="3565298"/>
            <a:chExt cx="1394909" cy="626040"/>
          </a:xfrm>
        </p:grpSpPr>
        <p:grpSp>
          <p:nvGrpSpPr>
            <p:cNvPr id="33" name="Group 32"/>
            <p:cNvGrpSpPr/>
            <p:nvPr/>
          </p:nvGrpSpPr>
          <p:grpSpPr>
            <a:xfrm rot="10800000">
              <a:off x="7087663" y="3565298"/>
              <a:ext cx="1394909" cy="376517"/>
              <a:chOff x="2036780" y="1807285"/>
              <a:chExt cx="1394909" cy="376517"/>
            </a:xfrm>
          </p:grpSpPr>
          <p:sp>
            <p:nvSpPr>
              <p:cNvPr id="34" name="Chevron 33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Plus 77"/>
            <p:cNvSpPr/>
            <p:nvPr/>
          </p:nvSpPr>
          <p:spPr>
            <a:xfrm>
              <a:off x="7197411" y="3933154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28728" y="4335227"/>
            <a:ext cx="1151700" cy="1394910"/>
            <a:chOff x="5428728" y="4335227"/>
            <a:chExt cx="1151700" cy="1394910"/>
          </a:xfrm>
        </p:grpSpPr>
        <p:grpSp>
          <p:nvGrpSpPr>
            <p:cNvPr id="53" name="Group 52"/>
            <p:cNvGrpSpPr/>
            <p:nvPr/>
          </p:nvGrpSpPr>
          <p:grpSpPr>
            <a:xfrm rot="6312174">
              <a:off x="4919532" y="4844424"/>
              <a:ext cx="1394909" cy="376517"/>
              <a:chOff x="2036780" y="1807285"/>
              <a:chExt cx="1394909" cy="376517"/>
            </a:xfrm>
          </p:grpSpPr>
          <p:sp>
            <p:nvSpPr>
              <p:cNvPr id="54" name="Chevron 53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Chevron 54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Chevron 55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4554966">
              <a:off x="5694715" y="4844423"/>
              <a:ext cx="1394909" cy="376517"/>
              <a:chOff x="2036780" y="1807285"/>
              <a:chExt cx="1394909" cy="376517"/>
            </a:xfrm>
          </p:grpSpPr>
          <p:sp>
            <p:nvSpPr>
              <p:cNvPr id="90" name="Chevron 89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Chevron 90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Chevron 91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753" y="13501"/>
            <a:ext cx="1891135" cy="189113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671325" y="2755"/>
            <a:ext cx="3520675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 systems approach is based on: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A multi-actor strategy defining need and potential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Partnerships with system actors based on ‘appropriate roles for appropriate players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Credible ownership, incentives, capabilities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Real innovation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Informed facilitation (not funds administration)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Tailored support packages (not buying friendship, not artificially ‘cold’ – IN PARTNERSHIP)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Continuous learning (e.g. supported by DCED Standard)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20" y="2414728"/>
            <a:ext cx="2040592" cy="2040592"/>
          </a:xfrm>
          <a:prstGeom prst="rect">
            <a:avLst/>
          </a:prstGeom>
        </p:spPr>
      </p:pic>
      <p:sp>
        <p:nvSpPr>
          <p:cNvPr id="4" name="Double Bracket 3"/>
          <p:cNvSpPr/>
          <p:nvPr/>
        </p:nvSpPr>
        <p:spPr>
          <a:xfrm>
            <a:off x="4926283" y="2414906"/>
            <a:ext cx="2150724" cy="2113165"/>
          </a:xfrm>
          <a:prstGeom prst="bracketPair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19537" y="2276469"/>
            <a:ext cx="1394909" cy="376517"/>
            <a:chOff x="2036780" y="1807285"/>
            <a:chExt cx="1394909" cy="376517"/>
          </a:xfrm>
        </p:grpSpPr>
        <p:sp>
          <p:nvSpPr>
            <p:cNvPr id="5" name="Chevron 4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45074" y="2937905"/>
            <a:ext cx="1394909" cy="376517"/>
            <a:chOff x="2036780" y="1807285"/>
            <a:chExt cx="1394909" cy="376517"/>
          </a:xfrm>
        </p:grpSpPr>
        <p:sp>
          <p:nvSpPr>
            <p:cNvPr id="10" name="Chevron 9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9537" y="3556911"/>
            <a:ext cx="1394909" cy="376517"/>
            <a:chOff x="2036780" y="1807285"/>
            <a:chExt cx="1394909" cy="376517"/>
          </a:xfrm>
        </p:grpSpPr>
        <p:sp>
          <p:nvSpPr>
            <p:cNvPr id="14" name="Chevron 13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7055066" y="4194869"/>
            <a:ext cx="1394909" cy="376517"/>
            <a:chOff x="2036780" y="1807285"/>
            <a:chExt cx="1394909" cy="376517"/>
          </a:xfrm>
        </p:grpSpPr>
        <p:sp>
          <p:nvSpPr>
            <p:cNvPr id="30" name="Chevron 29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5400000">
            <a:off x="4324954" y="1522551"/>
            <a:ext cx="1394909" cy="376517"/>
            <a:chOff x="2036780" y="1807285"/>
            <a:chExt cx="1394909" cy="376517"/>
          </a:xfrm>
        </p:grpSpPr>
        <p:sp>
          <p:nvSpPr>
            <p:cNvPr id="38" name="Chevron 37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4979374" y="1511801"/>
            <a:ext cx="1394909" cy="376517"/>
            <a:chOff x="2036780" y="1807285"/>
            <a:chExt cx="1394909" cy="376517"/>
          </a:xfrm>
        </p:grpSpPr>
        <p:sp>
          <p:nvSpPr>
            <p:cNvPr id="42" name="Chevron 41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5633794" y="1527941"/>
            <a:ext cx="1394909" cy="376517"/>
            <a:chOff x="2036780" y="1807285"/>
            <a:chExt cx="1394909" cy="376517"/>
          </a:xfrm>
        </p:grpSpPr>
        <p:sp>
          <p:nvSpPr>
            <p:cNvPr id="46" name="Chevron 45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5400000">
            <a:off x="6288214" y="1527941"/>
            <a:ext cx="1394909" cy="376517"/>
            <a:chOff x="2036780" y="1807285"/>
            <a:chExt cx="1394909" cy="376517"/>
          </a:xfrm>
        </p:grpSpPr>
        <p:sp>
          <p:nvSpPr>
            <p:cNvPr id="50" name="Chevron 49"/>
            <p:cNvSpPr/>
            <p:nvPr/>
          </p:nvSpPr>
          <p:spPr>
            <a:xfrm>
              <a:off x="2915322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hevron 50"/>
            <p:cNvSpPr/>
            <p:nvPr/>
          </p:nvSpPr>
          <p:spPr>
            <a:xfrm>
              <a:off x="2476051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2036780" y="1807285"/>
              <a:ext cx="516367" cy="37651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14662" y="2926345"/>
            <a:ext cx="2646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+mj-lt"/>
              </a:rPr>
              <a:t>Business services: </a:t>
            </a:r>
            <a:r>
              <a:rPr lang="en-US" sz="1200" dirty="0">
                <a:latin typeface="+mj-lt"/>
              </a:rPr>
              <a:t>e.g., financial services, technical services, business development services, information services, logistics, labor services/skill development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8702" y="182100"/>
            <a:ext cx="2892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+mj-lt"/>
              </a:rPr>
              <a:t>Production inputs: </a:t>
            </a:r>
            <a:r>
              <a:rPr lang="en-US" sz="1200" dirty="0">
                <a:latin typeface="+mj-lt"/>
              </a:rPr>
              <a:t>e.g., agricultural inputs, equipment, capital investment, land, labor</a:t>
            </a:r>
          </a:p>
          <a:p>
            <a:r>
              <a:rPr lang="en-US" sz="1200" u="sng" dirty="0">
                <a:latin typeface="+mj-lt"/>
              </a:rPr>
              <a:t>Embedded services </a:t>
            </a:r>
            <a:r>
              <a:rPr lang="en-US" sz="1200" dirty="0">
                <a:latin typeface="+mj-lt"/>
              </a:rPr>
              <a:t>may be provided along with these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493227" y="2939157"/>
            <a:ext cx="2697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+mj-lt"/>
              </a:rPr>
              <a:t>Business enabling environment</a:t>
            </a:r>
            <a:r>
              <a:rPr lang="en-US" sz="1200" dirty="0">
                <a:latin typeface="+mj-lt"/>
              </a:rPr>
              <a:t>: formal and informal institutions regulating economic activity,  e.g., laws/regulation, polices, representation and voice, social norms, informal networks</a:t>
            </a:r>
          </a:p>
        </p:txBody>
      </p:sp>
      <p:sp>
        <p:nvSpPr>
          <p:cNvPr id="65" name="Plus 64"/>
          <p:cNvSpPr/>
          <p:nvPr/>
        </p:nvSpPr>
        <p:spPr>
          <a:xfrm>
            <a:off x="5870451" y="1975636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17613" y="3941815"/>
            <a:ext cx="1394909" cy="629572"/>
            <a:chOff x="3517613" y="3941815"/>
            <a:chExt cx="1394909" cy="629572"/>
          </a:xfrm>
        </p:grpSpPr>
        <p:grpSp>
          <p:nvGrpSpPr>
            <p:cNvPr id="17" name="Group 16"/>
            <p:cNvGrpSpPr/>
            <p:nvPr/>
          </p:nvGrpSpPr>
          <p:grpSpPr>
            <a:xfrm>
              <a:off x="3517613" y="4194870"/>
              <a:ext cx="1394909" cy="376517"/>
              <a:chOff x="2036780" y="1807285"/>
              <a:chExt cx="1394909" cy="376517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Plus 65"/>
            <p:cNvSpPr/>
            <p:nvPr/>
          </p:nvSpPr>
          <p:spPr>
            <a:xfrm>
              <a:off x="4516201" y="3941815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lus 66"/>
          <p:cNvSpPr/>
          <p:nvPr/>
        </p:nvSpPr>
        <p:spPr>
          <a:xfrm>
            <a:off x="5214611" y="1988006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6529367" y="198782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4516201" y="330192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4562949" y="198724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4557721" y="2665178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lus 74"/>
          <p:cNvSpPr/>
          <p:nvPr/>
        </p:nvSpPr>
        <p:spPr>
          <a:xfrm>
            <a:off x="7202317" y="1995355"/>
            <a:ext cx="258183" cy="25818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059083" y="2933017"/>
            <a:ext cx="1394909" cy="629033"/>
            <a:chOff x="7059083" y="2933017"/>
            <a:chExt cx="1394909" cy="629033"/>
          </a:xfrm>
        </p:grpSpPr>
        <p:grpSp>
          <p:nvGrpSpPr>
            <p:cNvPr id="25" name="Group 24"/>
            <p:cNvGrpSpPr/>
            <p:nvPr/>
          </p:nvGrpSpPr>
          <p:grpSpPr>
            <a:xfrm rot="10800000">
              <a:off x="7059083" y="2933017"/>
              <a:ext cx="1394909" cy="376517"/>
              <a:chOff x="2036780" y="1807285"/>
              <a:chExt cx="1394909" cy="376517"/>
            </a:xfrm>
          </p:grpSpPr>
          <p:sp>
            <p:nvSpPr>
              <p:cNvPr id="26" name="Chevron 25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vron 27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Plus 75"/>
            <p:cNvSpPr/>
            <p:nvPr/>
          </p:nvSpPr>
          <p:spPr>
            <a:xfrm>
              <a:off x="7202316" y="3303866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55067" y="2299613"/>
            <a:ext cx="1394909" cy="633245"/>
            <a:chOff x="7055067" y="2299613"/>
            <a:chExt cx="1394909" cy="633245"/>
          </a:xfrm>
        </p:grpSpPr>
        <p:grpSp>
          <p:nvGrpSpPr>
            <p:cNvPr id="21" name="Group 20"/>
            <p:cNvGrpSpPr/>
            <p:nvPr/>
          </p:nvGrpSpPr>
          <p:grpSpPr>
            <a:xfrm rot="10800000">
              <a:off x="7055067" y="2299613"/>
              <a:ext cx="1394909" cy="376517"/>
              <a:chOff x="2036780" y="1807285"/>
              <a:chExt cx="1394909" cy="376517"/>
            </a:xfrm>
          </p:grpSpPr>
          <p:sp>
            <p:nvSpPr>
              <p:cNvPr id="22" name="Chevron 21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hevron 22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Plus 76"/>
            <p:cNvSpPr/>
            <p:nvPr/>
          </p:nvSpPr>
          <p:spPr>
            <a:xfrm>
              <a:off x="7202317" y="2674674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87663" y="3565298"/>
            <a:ext cx="1394909" cy="626040"/>
            <a:chOff x="7087663" y="3565298"/>
            <a:chExt cx="1394909" cy="626040"/>
          </a:xfrm>
        </p:grpSpPr>
        <p:grpSp>
          <p:nvGrpSpPr>
            <p:cNvPr id="33" name="Group 32"/>
            <p:cNvGrpSpPr/>
            <p:nvPr/>
          </p:nvGrpSpPr>
          <p:grpSpPr>
            <a:xfrm rot="10800000">
              <a:off x="7087663" y="3565298"/>
              <a:ext cx="1394909" cy="376517"/>
              <a:chOff x="2036780" y="1807285"/>
              <a:chExt cx="1394909" cy="376517"/>
            </a:xfrm>
          </p:grpSpPr>
          <p:sp>
            <p:nvSpPr>
              <p:cNvPr id="34" name="Chevron 33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Plus 77"/>
            <p:cNvSpPr/>
            <p:nvPr/>
          </p:nvSpPr>
          <p:spPr>
            <a:xfrm>
              <a:off x="7197411" y="3933154"/>
              <a:ext cx="258183" cy="258184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8699" y="67932"/>
            <a:ext cx="360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System Diagram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428728" y="4335227"/>
            <a:ext cx="1151700" cy="1394910"/>
            <a:chOff x="5428728" y="4335227"/>
            <a:chExt cx="1151700" cy="1394910"/>
          </a:xfrm>
        </p:grpSpPr>
        <p:grpSp>
          <p:nvGrpSpPr>
            <p:cNvPr id="53" name="Group 52"/>
            <p:cNvGrpSpPr/>
            <p:nvPr/>
          </p:nvGrpSpPr>
          <p:grpSpPr>
            <a:xfrm rot="6312174">
              <a:off x="4919532" y="4844424"/>
              <a:ext cx="1394909" cy="376517"/>
              <a:chOff x="2036780" y="1807285"/>
              <a:chExt cx="1394909" cy="376517"/>
            </a:xfrm>
          </p:grpSpPr>
          <p:sp>
            <p:nvSpPr>
              <p:cNvPr id="54" name="Chevron 53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Chevron 54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Chevron 55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4554966">
              <a:off x="5694715" y="4844423"/>
              <a:ext cx="1394909" cy="376517"/>
              <a:chOff x="2036780" y="1807285"/>
              <a:chExt cx="1394909" cy="376517"/>
            </a:xfrm>
          </p:grpSpPr>
          <p:sp>
            <p:nvSpPr>
              <p:cNvPr id="90" name="Chevron 89"/>
              <p:cNvSpPr/>
              <p:nvPr/>
            </p:nvSpPr>
            <p:spPr>
              <a:xfrm>
                <a:off x="2915322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Chevron 90"/>
              <p:cNvSpPr/>
              <p:nvPr/>
            </p:nvSpPr>
            <p:spPr>
              <a:xfrm>
                <a:off x="2476051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Chevron 91"/>
              <p:cNvSpPr/>
              <p:nvPr/>
            </p:nvSpPr>
            <p:spPr>
              <a:xfrm>
                <a:off x="2036780" y="1807285"/>
                <a:ext cx="516367" cy="37651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4676330" y="5682694"/>
            <a:ext cx="26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Markets are supplied with competitive products that are in demand and fetch a fair price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57590" y="5754983"/>
            <a:ext cx="264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+mj-lt"/>
              </a:rPr>
              <a:t>THANK YOU!</a:t>
            </a:r>
          </a:p>
          <a:p>
            <a:r>
              <a:rPr lang="en-US" sz="1200" u="sng" dirty="0">
                <a:latin typeface="+mj-lt"/>
              </a:rPr>
              <a:t>For more information:</a:t>
            </a:r>
          </a:p>
          <a:p>
            <a:r>
              <a:rPr lang="en-US" sz="1200" u="sng" dirty="0">
                <a:latin typeface="+mj-lt"/>
              </a:rPr>
              <a:t>hbekkers@business4development.com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28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" y="-257049"/>
            <a:ext cx="12163301" cy="81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7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873</Words>
  <Application>Microsoft Office PowerPoint</Application>
  <PresentationFormat>Widescreen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What is different about the Market Systems Development approach?        ‘A little MSD pedagogy’   Dr. Harald Bekkers, Cardno Emerging Markets (East Africa) Ltd. and Opportunities Unlimited B.V.   Kampala, 15  October 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Word Fish  a Systemic Learning Organization</dc:title>
  <dc:creator>Harald Bekkers</dc:creator>
  <cp:lastModifiedBy>David Hirst</cp:lastModifiedBy>
  <cp:revision>163</cp:revision>
  <dcterms:created xsi:type="dcterms:W3CDTF">2018-05-02T06:53:26Z</dcterms:created>
  <dcterms:modified xsi:type="dcterms:W3CDTF">2019-10-14T10:22:19Z</dcterms:modified>
</cp:coreProperties>
</file>