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  <p:sldMasterId id="2147483680" r:id="rId5"/>
  </p:sldMasterIdLst>
  <p:notesMasterIdLst>
    <p:notesMasterId r:id="rId18"/>
  </p:notesMasterIdLst>
  <p:sldIdLst>
    <p:sldId id="258" r:id="rId6"/>
    <p:sldId id="259" r:id="rId7"/>
    <p:sldId id="342" r:id="rId8"/>
    <p:sldId id="341" r:id="rId9"/>
    <p:sldId id="340" r:id="rId10"/>
    <p:sldId id="338" r:id="rId11"/>
    <p:sldId id="267" r:id="rId12"/>
    <p:sldId id="334" r:id="rId13"/>
    <p:sldId id="335" r:id="rId14"/>
    <p:sldId id="359" r:id="rId15"/>
    <p:sldId id="353" r:id="rId16"/>
    <p:sldId id="352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e Annequin" initials="PA" lastIdx="3" clrIdx="0">
    <p:extLst>
      <p:ext uri="{19B8F6BF-5375-455C-9EA6-DF929625EA0E}">
        <p15:presenceInfo xmlns:p15="http://schemas.microsoft.com/office/powerpoint/2012/main" userId="S::pannequin@ifdc.org::5ba503d1-49ae-41fb-a1c0-4d617fedc6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400"/>
    <a:srgbClr val="DEEBF7"/>
    <a:srgbClr val="FF8C00"/>
    <a:srgbClr val="FF9900"/>
    <a:srgbClr val="EA9700"/>
    <a:srgbClr val="EA8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BD8B5A-F140-4B4F-9F98-18AB79C3F854}" v="7" dt="2020-09-28T11:27:02.4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8"/>
    <p:restoredTop sz="94521"/>
  </p:normalViewPr>
  <p:slideViewPr>
    <p:cSldViewPr snapToGrid="0">
      <p:cViewPr varScale="1">
        <p:scale>
          <a:sx n="95" d="100"/>
          <a:sy n="95" d="100"/>
        </p:scale>
        <p:origin x="18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e Annequin" userId="5ba503d1-49ae-41fb-a1c0-4d617fedc672" providerId="ADAL" clId="{6FBD8B5A-F140-4B4F-9F98-18AB79C3F854}"/>
    <pc:docChg chg="custSel modSld">
      <pc:chgData name="Patrice Annequin" userId="5ba503d1-49ae-41fb-a1c0-4d617fedc672" providerId="ADAL" clId="{6FBD8B5A-F140-4B4F-9F98-18AB79C3F854}" dt="2020-09-28T11:28:19.641" v="189" actId="1076"/>
      <pc:docMkLst>
        <pc:docMk/>
      </pc:docMkLst>
      <pc:sldChg chg="addSp modSp mod">
        <pc:chgData name="Patrice Annequin" userId="5ba503d1-49ae-41fb-a1c0-4d617fedc672" providerId="ADAL" clId="{6FBD8B5A-F140-4B4F-9F98-18AB79C3F854}" dt="2020-09-28T09:50:06.699" v="19" actId="1076"/>
        <pc:sldMkLst>
          <pc:docMk/>
          <pc:sldMk cId="1597350623" sldId="259"/>
        </pc:sldMkLst>
        <pc:spChg chg="mod">
          <ac:chgData name="Patrice Annequin" userId="5ba503d1-49ae-41fb-a1c0-4d617fedc672" providerId="ADAL" clId="{6FBD8B5A-F140-4B4F-9F98-18AB79C3F854}" dt="2020-09-28T09:42:14.721" v="5" actId="1076"/>
          <ac:spMkLst>
            <pc:docMk/>
            <pc:sldMk cId="1597350623" sldId="259"/>
            <ac:spMk id="2" creationId="{857D72A1-8683-448A-B38C-0292C6C42C97}"/>
          </ac:spMkLst>
        </pc:spChg>
        <pc:picChg chg="add mod modCrop">
          <ac:chgData name="Patrice Annequin" userId="5ba503d1-49ae-41fb-a1c0-4d617fedc672" providerId="ADAL" clId="{6FBD8B5A-F140-4B4F-9F98-18AB79C3F854}" dt="2020-09-28T09:50:06.699" v="19" actId="1076"/>
          <ac:picMkLst>
            <pc:docMk/>
            <pc:sldMk cId="1597350623" sldId="259"/>
            <ac:picMk id="14" creationId="{55F8B5F1-0C1D-6540-A177-1A380C9C5974}"/>
          </ac:picMkLst>
        </pc:picChg>
        <pc:cxnChg chg="add mod">
          <ac:chgData name="Patrice Annequin" userId="5ba503d1-49ae-41fb-a1c0-4d617fedc672" providerId="ADAL" clId="{6FBD8B5A-F140-4B4F-9F98-18AB79C3F854}" dt="2020-09-28T09:49:59.997" v="18" actId="1582"/>
          <ac:cxnSpMkLst>
            <pc:docMk/>
            <pc:sldMk cId="1597350623" sldId="259"/>
            <ac:cxnSpMk id="9" creationId="{91BE0509-6D9E-DF4E-9050-D84E0DD4FDF0}"/>
          </ac:cxnSpMkLst>
        </pc:cxnChg>
      </pc:sldChg>
      <pc:sldChg chg="addSp delSp modSp mod">
        <pc:chgData name="Patrice Annequin" userId="5ba503d1-49ae-41fb-a1c0-4d617fedc672" providerId="ADAL" clId="{6FBD8B5A-F140-4B4F-9F98-18AB79C3F854}" dt="2020-09-28T11:28:19.641" v="189" actId="1076"/>
        <pc:sldMkLst>
          <pc:docMk/>
          <pc:sldMk cId="544104780" sldId="342"/>
        </pc:sldMkLst>
        <pc:spChg chg="add mod">
          <ac:chgData name="Patrice Annequin" userId="5ba503d1-49ae-41fb-a1c0-4d617fedc672" providerId="ADAL" clId="{6FBD8B5A-F140-4B4F-9F98-18AB79C3F854}" dt="2020-09-28T11:28:19.641" v="189" actId="1076"/>
          <ac:spMkLst>
            <pc:docMk/>
            <pc:sldMk cId="544104780" sldId="342"/>
            <ac:spMk id="3" creationId="{1CB63A8E-6B77-2A40-8163-1E81C72EAD1B}"/>
          </ac:spMkLst>
        </pc:spChg>
        <pc:spChg chg="add del mod">
          <ac:chgData name="Patrice Annequin" userId="5ba503d1-49ae-41fb-a1c0-4d617fedc672" providerId="ADAL" clId="{6FBD8B5A-F140-4B4F-9F98-18AB79C3F854}" dt="2020-09-28T11:26:47.854" v="150" actId="478"/>
          <ac:spMkLst>
            <pc:docMk/>
            <pc:sldMk cId="544104780" sldId="342"/>
            <ac:spMk id="42" creationId="{51A8A631-C260-3D4C-8B8E-DF3213136286}"/>
          </ac:spMkLst>
        </pc:spChg>
      </pc:sldChg>
      <pc:sldChg chg="modSp mod">
        <pc:chgData name="Patrice Annequin" userId="5ba503d1-49ae-41fb-a1c0-4d617fedc672" providerId="ADAL" clId="{6FBD8B5A-F140-4B4F-9F98-18AB79C3F854}" dt="2020-09-28T09:22:36.094" v="4" actId="113"/>
        <pc:sldMkLst>
          <pc:docMk/>
          <pc:sldMk cId="1213335904" sldId="353"/>
        </pc:sldMkLst>
        <pc:graphicFrameChg chg="mod modGraphic">
          <ac:chgData name="Patrice Annequin" userId="5ba503d1-49ae-41fb-a1c0-4d617fedc672" providerId="ADAL" clId="{6FBD8B5A-F140-4B4F-9F98-18AB79C3F854}" dt="2020-09-28T09:22:36.094" v="4" actId="113"/>
          <ac:graphicFrameMkLst>
            <pc:docMk/>
            <pc:sldMk cId="1213335904" sldId="353"/>
            <ac:graphicFrameMk id="4" creationId="{FA1D83C5-324B-BC43-8E23-FC32E2119EAF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ica\Documents\2.%20Projets\74.%20IFDC%20Feed%20Future\Stats%20conso,%20import%20et%20transi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ica\Documents\2.%20Projets\74.%20IFDC%20Feed%20Future\Stats%20conso,%20import%20et%20transi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prica\Documents\2.%20Projets\74.%20IFDC%20Feed%20Future\Stats%20trafic%20portuai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13028032361104"/>
          <c:y val="4.124447264579327E-2"/>
          <c:w val="0.72113248947666964"/>
          <c:h val="0.6180472712316605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3B-AC47-BC80-6DF119FF81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3B-AC47-BC80-6DF119FF8174}"/>
              </c:ext>
            </c:extLst>
          </c:dPt>
          <c:dLbls>
            <c:dLbl>
              <c:idx val="0"/>
              <c:layout>
                <c:manualLayout>
                  <c:x val="-6.6349225303758627E-2"/>
                  <c:y val="8.123843437312303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CI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042003761530882"/>
                      <c:h val="0.216248198592647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C3B-AC47-BC80-6DF119FF8174}"/>
                </c:ext>
              </c:extLst>
            </c:dLbl>
            <c:dLbl>
              <c:idx val="1"/>
              <c:layout>
                <c:manualLayout>
                  <c:x val="0.27203966026808368"/>
                  <c:y val="-0.2830667389041943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621488491506698"/>
                      <c:h val="0.297210305233404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C3B-AC47-BC80-6DF119FF81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C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Feuil1!$A$25:$A$26</c:f>
              <c:strCache>
                <c:ptCount val="2"/>
                <c:pt idx="0">
                  <c:v>Production locale</c:v>
                </c:pt>
                <c:pt idx="1">
                  <c:v>Importations</c:v>
                </c:pt>
              </c:strCache>
            </c:strRef>
          </c:cat>
          <c:val>
            <c:numRef>
              <c:f>Feuil1!$B$25:$B$26</c:f>
              <c:numCache>
                <c:formatCode>General</c:formatCode>
                <c:ptCount val="2"/>
                <c:pt idx="0">
                  <c:v>165</c:v>
                </c:pt>
                <c:pt idx="1">
                  <c:v>1425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3B-AC47-BC80-6DF119FF81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C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C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13028032361104"/>
          <c:y val="4.124447264579327E-2"/>
          <c:w val="0.72113248947666964"/>
          <c:h val="0.6180472712316605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B5-E84A-BFEF-B9441CD66EE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B5-E84A-BFEF-B9441CD66EE7}"/>
              </c:ext>
            </c:extLst>
          </c:dPt>
          <c:dLbls>
            <c:dLbl>
              <c:idx val="0"/>
              <c:layout>
                <c:manualLayout>
                  <c:x val="-6.6349225303758627E-2"/>
                  <c:y val="8.123843437312303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CI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042003761530882"/>
                      <c:h val="0.216248198592647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7B5-E84A-BFEF-B9441CD66EE7}"/>
                </c:ext>
              </c:extLst>
            </c:dLbl>
            <c:dLbl>
              <c:idx val="1"/>
              <c:layout>
                <c:manualLayout>
                  <c:x val="0.27203966026808368"/>
                  <c:y val="-0.2830667389041943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621488491506698"/>
                      <c:h val="0.297210305233404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7B5-E84A-BFEF-B9441CD66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C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Feuil1!$A$25:$A$26</c:f>
              <c:strCache>
                <c:ptCount val="2"/>
                <c:pt idx="0">
                  <c:v>Production locale</c:v>
                </c:pt>
                <c:pt idx="1">
                  <c:v>Importations</c:v>
                </c:pt>
              </c:strCache>
            </c:strRef>
          </c:cat>
          <c:val>
            <c:numRef>
              <c:f>Feuil1!$B$25:$B$26</c:f>
              <c:numCache>
                <c:formatCode>General</c:formatCode>
                <c:ptCount val="2"/>
                <c:pt idx="0">
                  <c:v>165</c:v>
                </c:pt>
                <c:pt idx="1">
                  <c:v>1425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B5-E84A-BFEF-B9441CD66E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CI"/>
        </a:p>
      </c:txPr>
    </c:legend>
    <c:plotVisOnly val="1"/>
    <c:dispBlanksAs val="gap"/>
    <c:showDLblsOverMax val="0"/>
  </c:chart>
  <c:spPr>
    <a:solidFill>
      <a:srgbClr val="DEEBF7"/>
    </a:solidFill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C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900"/>
              <a:t>Evolution of the total traffic and transit traffic at the PAA </a:t>
            </a:r>
            <a:r>
              <a:rPr lang="fr-FR" sz="800"/>
              <a:t>(Source: PAA - in millions of tons)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I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'Port autonome d''Abidjan'!$C$1</c:f>
              <c:strCache>
                <c:ptCount val="1"/>
                <c:pt idx="0">
                  <c:v>Dont transit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'Port autonome d''Abidjan'!$A$2:$A$12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'Port autonome d''Abidjan'!$C$2:$C$12</c:f>
              <c:numCache>
                <c:formatCode>0.0</c:formatCode>
                <c:ptCount val="11"/>
                <c:pt idx="0">
                  <c:v>1.016</c:v>
                </c:pt>
                <c:pt idx="1">
                  <c:v>1.258</c:v>
                </c:pt>
                <c:pt idx="2">
                  <c:v>1.038</c:v>
                </c:pt>
                <c:pt idx="3">
                  <c:v>0.76494000000000006</c:v>
                </c:pt>
                <c:pt idx="4">
                  <c:v>1.6131300000000002</c:v>
                </c:pt>
                <c:pt idx="5">
                  <c:v>1.82846</c:v>
                </c:pt>
                <c:pt idx="6">
                  <c:v>1.8391999999999999</c:v>
                </c:pt>
                <c:pt idx="7">
                  <c:v>2.3130000000000002</c:v>
                </c:pt>
                <c:pt idx="8">
                  <c:v>1.9670000000000001</c:v>
                </c:pt>
                <c:pt idx="9">
                  <c:v>2.0259999999999998</c:v>
                </c:pt>
                <c:pt idx="10">
                  <c:v>1.641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3F-4642-9D90-766C550442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5341440"/>
        <c:axId val="435342688"/>
      </c:barChart>
      <c:lineChart>
        <c:grouping val="standard"/>
        <c:varyColors val="0"/>
        <c:ser>
          <c:idx val="0"/>
          <c:order val="0"/>
          <c:tx>
            <c:strRef>
              <c:f>'Port autonome d''Abidjan'!$B$1</c:f>
              <c:strCache>
                <c:ptCount val="1"/>
                <c:pt idx="0">
                  <c:v>Trafic 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'Port autonome d''Abidjan'!$A$2:$A$12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'Port autonome d''Abidjan'!$B$2:$B$12</c:f>
              <c:numCache>
                <c:formatCode>0.0</c:formatCode>
                <c:ptCount val="11"/>
                <c:pt idx="0">
                  <c:v>22.08</c:v>
                </c:pt>
                <c:pt idx="1">
                  <c:v>22.632999999999999</c:v>
                </c:pt>
                <c:pt idx="2">
                  <c:v>22.484000000000002</c:v>
                </c:pt>
                <c:pt idx="3">
                  <c:v>16.640999999999998</c:v>
                </c:pt>
                <c:pt idx="4">
                  <c:v>21.713000000000001</c:v>
                </c:pt>
                <c:pt idx="5">
                  <c:v>21.477</c:v>
                </c:pt>
                <c:pt idx="6">
                  <c:v>20.811</c:v>
                </c:pt>
                <c:pt idx="7">
                  <c:v>21.925999999999998</c:v>
                </c:pt>
                <c:pt idx="8">
                  <c:v>21.734999999999999</c:v>
                </c:pt>
                <c:pt idx="9">
                  <c:v>22.556999999999999</c:v>
                </c:pt>
                <c:pt idx="10">
                  <c:v>24.177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3F-4642-9D90-766C550442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5341440"/>
        <c:axId val="435342688"/>
      </c:lineChart>
      <c:catAx>
        <c:axId val="435341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I"/>
          </a:p>
        </c:txPr>
        <c:crossAx val="435342688"/>
        <c:crosses val="autoZero"/>
        <c:auto val="1"/>
        <c:lblAlgn val="ctr"/>
        <c:lblOffset val="100"/>
        <c:noMultiLvlLbl val="0"/>
      </c:catAx>
      <c:valAx>
        <c:axId val="435342688"/>
        <c:scaling>
          <c:orientation val="minMax"/>
          <c:max val="25"/>
        </c:scaling>
        <c:delete val="1"/>
        <c:axPos val="l"/>
        <c:numFmt formatCode="0.0" sourceLinked="1"/>
        <c:majorTickMark val="out"/>
        <c:minorTickMark val="none"/>
        <c:tickLblPos val="nextTo"/>
        <c:crossAx val="43534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932103296409983"/>
          <c:y val="0.26325925925925925"/>
          <c:w val="0.6213579340718004"/>
          <c:h val="0.12250743657042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n-C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752E69-1F39-2547-A114-7EEF4C8915B4}" type="doc">
      <dgm:prSet loTypeId="urn:microsoft.com/office/officeart/2005/8/layout/process1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E780EB3-5CE7-A44C-85C2-3725F07A2DFF}">
      <dgm:prSet phldrT="[Texte]" custT="1"/>
      <dgm:spPr/>
      <dgm:t>
        <a:bodyPr anchor="t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Processing </a:t>
          </a:r>
          <a:br>
            <a:rPr lang="en-US" sz="16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en-US" sz="16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and Storage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by Importers </a:t>
          </a:r>
          <a:br>
            <a:rPr lang="en-US" sz="1200" b="0" i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en-US" sz="1200" b="0" i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and/or Blenders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4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fr-FR" sz="1400" b="1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50%  </a:t>
          </a:r>
          <a:r>
            <a:rPr lang="fr-FR" sz="1400" b="1" kern="1200" dirty="0" err="1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Blending</a:t>
          </a:r>
          <a:r>
            <a:rPr lang="fr-FR" sz="1400" b="1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+ </a:t>
          </a:r>
          <a:r>
            <a:rPr lang="fr-FR" sz="1400" b="1" kern="1200" dirty="0" err="1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bagging</a:t>
          </a:r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25 to 70 USD/</a:t>
          </a:r>
          <a:r>
            <a:rPr lang="fr-FR" sz="12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</a:t>
          </a:r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fr-FR" sz="1400" b="1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40%  </a:t>
          </a:r>
          <a:r>
            <a:rPr lang="fr-FR" sz="1400" b="1" kern="1200" dirty="0" err="1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Bagging</a:t>
          </a:r>
          <a:br>
            <a:rPr lang="fr-FR" sz="14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10 to 50 USD/</a:t>
          </a:r>
          <a:r>
            <a:rPr lang="fr-FR" sz="12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</a:t>
          </a:r>
          <a:endParaRPr lang="fr-FR" sz="12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marR="0" lvl="0" indent="0" algn="l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5% Direct sales</a:t>
          </a:r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2 to 5 USD/</a:t>
          </a:r>
          <a:r>
            <a:rPr lang="fr-FR" sz="12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</a:t>
          </a:r>
          <a:endParaRPr lang="fr-FR" sz="12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fr-FR" sz="6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5% Direct Imports</a:t>
          </a:r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5 to 20 USD/</a:t>
          </a:r>
          <a:r>
            <a:rPr lang="fr-FR" sz="12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</a:t>
          </a:r>
          <a:endParaRPr lang="en-US" sz="12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1D8936EF-2556-8D45-B452-18BF4334375C}" type="parTrans" cxnId="{68ABDDF3-82BB-3846-A472-CA40733ED5B4}">
      <dgm:prSet/>
      <dgm:spPr/>
      <dgm:t>
        <a:bodyPr/>
        <a:lstStyle/>
        <a:p>
          <a:pPr algn="l"/>
          <a:endParaRPr lang="en-US" sz="1200">
            <a:solidFill>
              <a:schemeClr val="tx1"/>
            </a:solidFill>
            <a:latin typeface="+mn-lt"/>
          </a:endParaRPr>
        </a:p>
      </dgm:t>
    </dgm:pt>
    <dgm:pt modelId="{80E870FE-8C0C-B64E-87B4-E5B1ACEEE52C}" type="sibTrans" cxnId="{68ABDDF3-82BB-3846-A472-CA40733ED5B4}">
      <dgm:prSet custT="1"/>
      <dgm:spPr/>
      <dgm:t>
        <a:bodyPr/>
        <a:lstStyle/>
        <a:p>
          <a:pPr algn="l"/>
          <a:endParaRPr lang="en-US" sz="1200">
            <a:solidFill>
              <a:schemeClr val="tx1"/>
            </a:solidFill>
            <a:latin typeface="+mn-lt"/>
          </a:endParaRPr>
        </a:p>
      </dgm:t>
    </dgm:pt>
    <dgm:pt modelId="{5C94F903-F44A-0944-9082-74C2ED50D947}">
      <dgm:prSet phldrT="[Texte]" custT="1"/>
      <dgm:spPr/>
      <dgm:t>
        <a:bodyPr anchor="t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Ground Transport</a:t>
          </a:r>
          <a:br>
            <a:rPr lang="fr-FR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b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en-US" sz="1200" b="0" i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Deliveries to </a:t>
          </a:r>
          <a:endParaRPr lang="fr-FR" sz="1200" b="0" i="1" kern="1200" dirty="0">
            <a:solidFill>
              <a:prstClr val="black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solidFill>
              <a:prstClr val="black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5 to 75%  institutional markets/subsidies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15 to 45 USD/t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n-US" sz="8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5 to 60%  structured private market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15 to 45 USD/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n-US" sz="7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15 to 60%  </a:t>
          </a:r>
          <a:b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open market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15 to 45 USD/t</a:t>
          </a:r>
          <a:endParaRPr lang="fr-FR" sz="12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9A630788-2C2E-E143-B488-CFCF9F831C25}" type="parTrans" cxnId="{EC304930-DF7F-FD4C-9998-48CE72DB696E}">
      <dgm:prSet/>
      <dgm:spPr/>
      <dgm:t>
        <a:bodyPr/>
        <a:lstStyle/>
        <a:p>
          <a:pPr algn="l"/>
          <a:endParaRPr lang="en-US" sz="1200">
            <a:solidFill>
              <a:schemeClr val="tx1"/>
            </a:solidFill>
            <a:latin typeface="+mn-lt"/>
          </a:endParaRPr>
        </a:p>
      </dgm:t>
    </dgm:pt>
    <dgm:pt modelId="{7A81E670-C6FD-1143-AF64-ED98D648AE49}" type="sibTrans" cxnId="{EC304930-DF7F-FD4C-9998-48CE72DB696E}">
      <dgm:prSet custT="1"/>
      <dgm:spPr/>
      <dgm:t>
        <a:bodyPr/>
        <a:lstStyle/>
        <a:p>
          <a:pPr algn="l"/>
          <a:endParaRPr lang="en-US" sz="1200">
            <a:solidFill>
              <a:schemeClr val="tx1"/>
            </a:solidFill>
            <a:latin typeface="+mn-lt"/>
          </a:endParaRPr>
        </a:p>
      </dgm:t>
    </dgm:pt>
    <dgm:pt modelId="{C49D7111-874C-944F-A6B4-D779815B3DA2}">
      <dgm:prSet phldrT="[Texte]" custT="1"/>
      <dgm:spPr>
        <a:solidFill>
          <a:schemeClr val="accent5">
            <a:lumMod val="20000"/>
            <a:lumOff val="80000"/>
          </a:schemeClr>
        </a:solidFill>
      </dgm:spPr>
      <dgm:t>
        <a:bodyPr anchor="t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Sales / Distribution</a:t>
          </a:r>
          <a:br>
            <a:rPr lang="fr-FR" sz="1200" b="0" i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fr-FR" sz="1200" b="0" i="1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5 to 35%  Sales to large farms</a:t>
          </a:r>
          <a:b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Wholesale prices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n-US" sz="7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5 to 10% Sales to cooperatives and farmers’ groups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5 to 15 USD/t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n-US" sz="9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5 to 30%  Sales to distributors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15 to 30 USD/t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br>
            <a:rPr lang="en-US" sz="7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5 to 30%  Retail sales to small and medium farmers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Retail prices: 375   to 600 USD/t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82C8EA1A-054F-A14F-9F77-FD3BEA5823FB}" type="parTrans" cxnId="{09C957F5-82EA-A74F-89AA-4F1C644C9823}">
      <dgm:prSet/>
      <dgm:spPr/>
      <dgm:t>
        <a:bodyPr/>
        <a:lstStyle/>
        <a:p>
          <a:pPr algn="l"/>
          <a:endParaRPr lang="en-US" sz="1200">
            <a:solidFill>
              <a:schemeClr val="tx1"/>
            </a:solidFill>
            <a:latin typeface="+mn-lt"/>
          </a:endParaRPr>
        </a:p>
      </dgm:t>
    </dgm:pt>
    <dgm:pt modelId="{47129ED5-BD03-7540-AB69-8955AC63ED16}" type="sibTrans" cxnId="{09C957F5-82EA-A74F-89AA-4F1C644C9823}">
      <dgm:prSet custT="1"/>
      <dgm:spPr/>
      <dgm:t>
        <a:bodyPr/>
        <a:lstStyle/>
        <a:p>
          <a:pPr algn="l"/>
          <a:endParaRPr lang="en-US" sz="1200">
            <a:solidFill>
              <a:schemeClr val="tx1"/>
            </a:solidFill>
            <a:latin typeface="+mn-lt"/>
          </a:endParaRPr>
        </a:p>
      </dgm:t>
    </dgm:pt>
    <dgm:pt modelId="{0A7DBD07-F780-034C-A320-DD68ADC5D3F9}">
      <dgm:prSet phldrT="[Texte]" custT="1"/>
      <dgm:spPr/>
      <dgm:t>
        <a:bodyPr anchor="t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Unloading</a:t>
          </a:r>
          <a:r>
            <a:rPr lang="fr-FR" sz="18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</a:t>
          </a:r>
          <a:endParaRPr lang="fr-FR" sz="2000" b="1" kern="1200" dirty="0">
            <a:solidFill>
              <a:prstClr val="black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fr-FR" sz="1400" b="1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40% </a:t>
          </a:r>
          <a:r>
            <a:rPr lang="fr-FR" sz="1400" b="1" kern="1200" dirty="0" err="1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Bulk</a:t>
          </a:r>
          <a:r>
            <a:rPr lang="fr-FR" sz="1400" b="1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to dump truck</a:t>
          </a:r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14 to 17 USD/</a:t>
          </a:r>
          <a:r>
            <a:rPr lang="fr-FR" sz="12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</a:t>
          </a:r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fr-FR" sz="7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40% </a:t>
          </a:r>
          <a:r>
            <a:rPr lang="fr-FR" sz="1400" b="1" kern="1200" dirty="0" err="1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BiBo</a:t>
          </a:r>
          <a:r>
            <a:rPr lang="fr-FR" sz="1400" b="1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</a:t>
          </a:r>
          <a:br>
            <a:rPr lang="fr-FR" sz="1400" b="1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fr-FR" sz="1200" b="1" kern="1200" dirty="0" err="1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Bulk</a:t>
          </a:r>
          <a:r>
            <a:rPr lang="fr-FR" sz="1200" b="1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In/Bag Out</a:t>
          </a:r>
          <a:br>
            <a:rPr lang="fr-FR" sz="14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28 to 32 USD/</a:t>
          </a:r>
          <a:r>
            <a:rPr lang="fr-FR" sz="12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</a:t>
          </a:r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fr-FR" sz="7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10% </a:t>
          </a:r>
          <a:r>
            <a:rPr lang="fr-FR" sz="1200" b="1" kern="1200" dirty="0" err="1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Bags</a:t>
          </a: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to </a:t>
          </a:r>
          <a:r>
            <a:rPr lang="fr-FR" sz="1200" b="1" kern="1200" dirty="0" err="1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trailer</a:t>
          </a: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truck /train</a:t>
          </a:r>
          <a:b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18 to 21 USD/</a:t>
          </a:r>
          <a:r>
            <a:rPr lang="fr-FR" sz="12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</a:t>
          </a:r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fr-FR" sz="4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10% Containers </a:t>
          </a:r>
          <a:r>
            <a:rPr lang="fr-FR" sz="1200" b="1" kern="1200" dirty="0" err="1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ex-port</a:t>
          </a: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to trucks</a:t>
          </a:r>
          <a:b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15 to 18 USD/</a:t>
          </a:r>
          <a:r>
            <a:rPr lang="fr-FR" sz="12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</a:t>
          </a:r>
          <a:endParaRPr lang="fr-FR" sz="12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7EC0C8C9-8DDA-394F-9E69-3CB47BDDA167}" type="sibTrans" cxnId="{22786E2C-0235-074B-95EE-0926DAA81231}">
      <dgm:prSet custT="1"/>
      <dgm:spPr/>
      <dgm:t>
        <a:bodyPr/>
        <a:lstStyle/>
        <a:p>
          <a:pPr algn="l"/>
          <a:endParaRPr lang="en-US" sz="1200">
            <a:solidFill>
              <a:schemeClr val="tx1"/>
            </a:solidFill>
            <a:latin typeface="+mn-lt"/>
          </a:endParaRPr>
        </a:p>
      </dgm:t>
    </dgm:pt>
    <dgm:pt modelId="{165E1A72-74B5-EF49-821C-8C33E95851C5}" type="parTrans" cxnId="{22786E2C-0235-074B-95EE-0926DAA81231}">
      <dgm:prSet/>
      <dgm:spPr/>
      <dgm:t>
        <a:bodyPr/>
        <a:lstStyle/>
        <a:p>
          <a:pPr algn="l"/>
          <a:endParaRPr lang="en-US" sz="1200">
            <a:solidFill>
              <a:schemeClr val="tx1"/>
            </a:solidFill>
            <a:latin typeface="+mn-lt"/>
          </a:endParaRPr>
        </a:p>
      </dgm:t>
    </dgm:pt>
    <dgm:pt modelId="{529A12C6-5D08-5A42-B920-70EB9DF17D37}">
      <dgm:prSet phldrT="[Texte]" custT="1"/>
      <dgm:spPr/>
      <dgm:t>
        <a:bodyPr anchor="t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Shipping </a:t>
          </a:r>
          <a:br>
            <a:rPr lang="fr-FR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endParaRPr lang="fr-FR" sz="500" b="1" kern="1200" dirty="0">
            <a:solidFill>
              <a:prstClr val="black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600" b="1" kern="1200" dirty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80% </a:t>
          </a:r>
          <a:r>
            <a:rPr lang="fr-FR" sz="1600" b="1" kern="1200" dirty="0" err="1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Bulk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20 to 40 USD/t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n-US" sz="7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10% </a:t>
          </a: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Break </a:t>
          </a:r>
          <a:r>
            <a:rPr lang="fr-FR" sz="1200" b="1" kern="1200" dirty="0" err="1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Bulk</a:t>
          </a: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</a:t>
          </a: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(50 kg bags or big bags)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25 to 45 USD/t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n-US" sz="10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10% Containers  </a:t>
          </a: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(50 kg bags or big bags)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35 to 55 USD/t</a:t>
          </a:r>
          <a:endParaRPr lang="fr-FR" sz="12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3E926A13-8841-254D-ACC0-0CBD63514736}" type="sibTrans" cxnId="{D039CE1B-410E-C242-AE2F-17B1CEA6547B}">
      <dgm:prSet custT="1"/>
      <dgm:spPr/>
      <dgm:t>
        <a:bodyPr/>
        <a:lstStyle/>
        <a:p>
          <a:pPr algn="l"/>
          <a:endParaRPr lang="en-US" sz="1200">
            <a:solidFill>
              <a:schemeClr val="tx1"/>
            </a:solidFill>
            <a:latin typeface="+mn-lt"/>
          </a:endParaRPr>
        </a:p>
      </dgm:t>
    </dgm:pt>
    <dgm:pt modelId="{22DB11D8-78A7-B740-8460-FE8BDDF95824}" type="parTrans" cxnId="{D039CE1B-410E-C242-AE2F-17B1CEA6547B}">
      <dgm:prSet/>
      <dgm:spPr/>
      <dgm:t>
        <a:bodyPr/>
        <a:lstStyle/>
        <a:p>
          <a:pPr algn="l"/>
          <a:endParaRPr lang="en-US" sz="1200">
            <a:solidFill>
              <a:schemeClr val="tx1"/>
            </a:solidFill>
            <a:latin typeface="+mn-lt"/>
          </a:endParaRPr>
        </a:p>
      </dgm:t>
    </dgm:pt>
    <dgm:pt modelId="{449A2E47-1615-1441-B0D1-97E0ED537F0E}">
      <dgm:prSet phldrT="[Text]" custT="1"/>
      <dgm:spPr/>
      <dgm:t>
        <a:bodyPr anchor="t"/>
        <a:lstStyle/>
        <a:p>
          <a:pPr algn="ctr"/>
          <a:r>
            <a:rPr lang="fr-FR" sz="1800" b="1" kern="1200" dirty="0" err="1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Fertilizer</a:t>
          </a:r>
          <a:br>
            <a:rPr lang="fr-FR" sz="18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fr-FR" sz="1800" b="1" kern="1200" dirty="0" err="1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Products</a:t>
          </a:r>
          <a:endParaRPr lang="fr-FR" sz="1800" b="1" kern="1200" dirty="0">
            <a:solidFill>
              <a:prstClr val="black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  <a:p>
          <a:pPr algn="l"/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fr-FR" sz="1400" b="1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45% </a:t>
          </a:r>
          <a:r>
            <a:rPr lang="en-US" sz="1400" b="1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Straight  products </a:t>
          </a:r>
          <a:r>
            <a:rPr lang="en-US" sz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(urea, DAP, </a:t>
          </a:r>
          <a:r>
            <a:rPr lang="en-US" sz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KCl</a:t>
          </a:r>
          <a:r>
            <a:rPr lang="en-US" sz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, etc.)</a:t>
          </a:r>
          <a:br>
            <a:rPr lang="en-US" sz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180 to 700 USD/t</a:t>
          </a:r>
          <a:br>
            <a:rPr lang="en-US" sz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n-US" sz="7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algn="l"/>
          <a:r>
            <a:rPr lang="en-US" sz="1400" b="1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30% Blending ingredients (TSP, MAP, </a:t>
          </a:r>
          <a:r>
            <a:rPr lang="en-US" sz="1400" b="1" kern="1200" dirty="0" err="1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SoA</a:t>
          </a:r>
          <a:r>
            <a:rPr lang="en-US" sz="1400" b="1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, fillers ..)</a:t>
          </a:r>
          <a:br>
            <a:rPr lang="en-US" sz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100 to 400 USD/t</a:t>
          </a:r>
          <a:br>
            <a:rPr lang="en-US" sz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n-US" sz="7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algn="l"/>
          <a:r>
            <a:rPr lang="en-US" sz="1400" b="1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25% NPK Compounds </a:t>
          </a:r>
          <a:r>
            <a:rPr lang="en-US" sz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(NPK+S +/- micronutrients) 200 to 500 USD/t</a:t>
          </a:r>
          <a:endParaRPr lang="fr-CI" sz="1200" b="0" kern="1200" dirty="0">
            <a:solidFill>
              <a:schemeClr val="tx1"/>
            </a:solidFill>
            <a:effectLst/>
            <a:latin typeface="+mn-lt"/>
            <a:ea typeface="MS Mincho" panose="02020609040205080304" pitchFamily="49" charset="-128"/>
          </a:endParaRPr>
        </a:p>
      </dgm:t>
    </dgm:pt>
    <dgm:pt modelId="{B283F3B4-044E-4544-8361-61F9D5789302}" type="sibTrans" cxnId="{3F620529-A7E0-B044-9F16-8D7C4F0F9C63}">
      <dgm:prSet custT="1"/>
      <dgm:spPr/>
      <dgm:t>
        <a:bodyPr/>
        <a:lstStyle/>
        <a:p>
          <a:pPr algn="l"/>
          <a:endParaRPr lang="en-US" sz="1200">
            <a:solidFill>
              <a:schemeClr val="tx1"/>
            </a:solidFill>
            <a:latin typeface="+mn-lt"/>
          </a:endParaRPr>
        </a:p>
      </dgm:t>
    </dgm:pt>
    <dgm:pt modelId="{85BC63C0-75B3-E14A-94E4-40A5708C9823}" type="parTrans" cxnId="{3F620529-A7E0-B044-9F16-8D7C4F0F9C63}">
      <dgm:prSet/>
      <dgm:spPr/>
      <dgm:t>
        <a:bodyPr/>
        <a:lstStyle/>
        <a:p>
          <a:pPr algn="l"/>
          <a:endParaRPr lang="en-US" sz="1200">
            <a:solidFill>
              <a:schemeClr val="tx1"/>
            </a:solidFill>
            <a:latin typeface="+mn-lt"/>
          </a:endParaRPr>
        </a:p>
      </dgm:t>
    </dgm:pt>
    <dgm:pt modelId="{B8D4158F-77E6-F341-B776-B4FD0027EEDB}" type="pres">
      <dgm:prSet presAssocID="{1F752E69-1F39-2547-A114-7EEF4C8915B4}" presName="Name0" presStyleCnt="0">
        <dgm:presLayoutVars>
          <dgm:dir/>
          <dgm:resizeHandles val="exact"/>
        </dgm:presLayoutVars>
      </dgm:prSet>
      <dgm:spPr/>
    </dgm:pt>
    <dgm:pt modelId="{B3744ABC-7E4D-334D-8A5D-0E0934CF68B2}" type="pres">
      <dgm:prSet presAssocID="{449A2E47-1615-1441-B0D1-97E0ED537F0E}" presName="node" presStyleLbl="node1" presStyleIdx="0" presStyleCnt="6" custScaleX="121553" custScaleY="238535">
        <dgm:presLayoutVars>
          <dgm:bulletEnabled val="1"/>
        </dgm:presLayoutVars>
      </dgm:prSet>
      <dgm:spPr/>
    </dgm:pt>
    <dgm:pt modelId="{CD51046D-E7B8-8D44-B5AA-1E4A43B33A87}" type="pres">
      <dgm:prSet presAssocID="{B283F3B4-044E-4544-8361-61F9D5789302}" presName="sibTrans" presStyleLbl="sibTrans2D1" presStyleIdx="0" presStyleCnt="5"/>
      <dgm:spPr/>
    </dgm:pt>
    <dgm:pt modelId="{5E9BD03A-8265-F148-9FDA-24B6CDF3F0FB}" type="pres">
      <dgm:prSet presAssocID="{B283F3B4-044E-4544-8361-61F9D5789302}" presName="connectorText" presStyleLbl="sibTrans2D1" presStyleIdx="0" presStyleCnt="5"/>
      <dgm:spPr/>
    </dgm:pt>
    <dgm:pt modelId="{5C05F83D-0F3D-8547-873C-EE108C67E07B}" type="pres">
      <dgm:prSet presAssocID="{529A12C6-5D08-5A42-B920-70EB9DF17D37}" presName="node" presStyleLbl="node1" presStyleIdx="1" presStyleCnt="6" custScaleX="135163" custScaleY="238535">
        <dgm:presLayoutVars>
          <dgm:bulletEnabled val="1"/>
        </dgm:presLayoutVars>
      </dgm:prSet>
      <dgm:spPr/>
    </dgm:pt>
    <dgm:pt modelId="{526B7B09-F233-7046-8F09-D02CB853223B}" type="pres">
      <dgm:prSet presAssocID="{3E926A13-8841-254D-ACC0-0CBD63514736}" presName="sibTrans" presStyleLbl="sibTrans2D1" presStyleIdx="1" presStyleCnt="5"/>
      <dgm:spPr/>
    </dgm:pt>
    <dgm:pt modelId="{D7FBBEAE-BF96-2346-9326-EF7C26F1B5B3}" type="pres">
      <dgm:prSet presAssocID="{3E926A13-8841-254D-ACC0-0CBD63514736}" presName="connectorText" presStyleLbl="sibTrans2D1" presStyleIdx="1" presStyleCnt="5"/>
      <dgm:spPr/>
    </dgm:pt>
    <dgm:pt modelId="{B3CE1146-312F-8440-90C4-CB75E5923CE4}" type="pres">
      <dgm:prSet presAssocID="{0A7DBD07-F780-034C-A320-DD68ADC5D3F9}" presName="node" presStyleLbl="node1" presStyleIdx="2" presStyleCnt="6" custScaleX="132228" custScaleY="238535">
        <dgm:presLayoutVars>
          <dgm:bulletEnabled val="1"/>
        </dgm:presLayoutVars>
      </dgm:prSet>
      <dgm:spPr/>
    </dgm:pt>
    <dgm:pt modelId="{5215038B-A833-6C47-AC5B-46529D3F4540}" type="pres">
      <dgm:prSet presAssocID="{7EC0C8C9-8DDA-394F-9E69-3CB47BDDA167}" presName="sibTrans" presStyleLbl="sibTrans2D1" presStyleIdx="2" presStyleCnt="5"/>
      <dgm:spPr/>
    </dgm:pt>
    <dgm:pt modelId="{BFA556DA-A6A5-F84B-A74A-C6FD1D843AEE}" type="pres">
      <dgm:prSet presAssocID="{7EC0C8C9-8DDA-394F-9E69-3CB47BDDA167}" presName="connectorText" presStyleLbl="sibTrans2D1" presStyleIdx="2" presStyleCnt="5"/>
      <dgm:spPr/>
    </dgm:pt>
    <dgm:pt modelId="{56D97D31-AA09-A74C-A853-49156B25974C}" type="pres">
      <dgm:prSet presAssocID="{7E780EB3-5CE7-A44C-85C2-3725F07A2DFF}" presName="node" presStyleLbl="node1" presStyleIdx="3" presStyleCnt="6" custScaleX="121088" custScaleY="238535">
        <dgm:presLayoutVars>
          <dgm:bulletEnabled val="1"/>
        </dgm:presLayoutVars>
      </dgm:prSet>
      <dgm:spPr/>
    </dgm:pt>
    <dgm:pt modelId="{829EA7DA-93F1-8C4C-BDF3-CBCE3E30EB84}" type="pres">
      <dgm:prSet presAssocID="{80E870FE-8C0C-B64E-87B4-E5B1ACEEE52C}" presName="sibTrans" presStyleLbl="sibTrans2D1" presStyleIdx="3" presStyleCnt="5"/>
      <dgm:spPr/>
    </dgm:pt>
    <dgm:pt modelId="{782E96C9-11BA-6F48-A762-4702E7CBE986}" type="pres">
      <dgm:prSet presAssocID="{80E870FE-8C0C-B64E-87B4-E5B1ACEEE52C}" presName="connectorText" presStyleLbl="sibTrans2D1" presStyleIdx="3" presStyleCnt="5"/>
      <dgm:spPr/>
    </dgm:pt>
    <dgm:pt modelId="{E317431C-D925-8548-9129-9FAE065F032F}" type="pres">
      <dgm:prSet presAssocID="{5C94F903-F44A-0944-9082-74C2ED50D947}" presName="node" presStyleLbl="node1" presStyleIdx="4" presStyleCnt="6" custScaleX="119480" custScaleY="238535">
        <dgm:presLayoutVars>
          <dgm:bulletEnabled val="1"/>
        </dgm:presLayoutVars>
      </dgm:prSet>
      <dgm:spPr/>
    </dgm:pt>
    <dgm:pt modelId="{337CC527-08FC-C848-BFCA-B144F753023D}" type="pres">
      <dgm:prSet presAssocID="{7A81E670-C6FD-1143-AF64-ED98D648AE49}" presName="sibTrans" presStyleLbl="sibTrans2D1" presStyleIdx="4" presStyleCnt="5"/>
      <dgm:spPr/>
    </dgm:pt>
    <dgm:pt modelId="{4DE769EE-983B-384F-A23D-F3F09CBDEAF4}" type="pres">
      <dgm:prSet presAssocID="{7A81E670-C6FD-1143-AF64-ED98D648AE49}" presName="connectorText" presStyleLbl="sibTrans2D1" presStyleIdx="4" presStyleCnt="5"/>
      <dgm:spPr/>
    </dgm:pt>
    <dgm:pt modelId="{C342A6DE-85A3-BF45-8243-53EDE1B891B0}" type="pres">
      <dgm:prSet presAssocID="{C49D7111-874C-944F-A6B4-D779815B3DA2}" presName="node" presStyleLbl="node1" presStyleIdx="5" presStyleCnt="6" custScaleX="123375" custScaleY="238535">
        <dgm:presLayoutVars>
          <dgm:bulletEnabled val="1"/>
        </dgm:presLayoutVars>
      </dgm:prSet>
      <dgm:spPr/>
    </dgm:pt>
  </dgm:ptLst>
  <dgm:cxnLst>
    <dgm:cxn modelId="{6FCA4300-9607-524E-8A96-AC33F42F16B1}" type="presOf" srcId="{80E870FE-8C0C-B64E-87B4-E5B1ACEEE52C}" destId="{782E96C9-11BA-6F48-A762-4702E7CBE986}" srcOrd="1" destOrd="0" presId="urn:microsoft.com/office/officeart/2005/8/layout/process1"/>
    <dgm:cxn modelId="{8921D400-5572-4948-9E97-BF63795B7BE9}" type="presOf" srcId="{5C94F903-F44A-0944-9082-74C2ED50D947}" destId="{E317431C-D925-8548-9129-9FAE065F032F}" srcOrd="0" destOrd="0" presId="urn:microsoft.com/office/officeart/2005/8/layout/process1"/>
    <dgm:cxn modelId="{D039CE1B-410E-C242-AE2F-17B1CEA6547B}" srcId="{1F752E69-1F39-2547-A114-7EEF4C8915B4}" destId="{529A12C6-5D08-5A42-B920-70EB9DF17D37}" srcOrd="1" destOrd="0" parTransId="{22DB11D8-78A7-B740-8460-FE8BDDF95824}" sibTransId="{3E926A13-8841-254D-ACC0-0CBD63514736}"/>
    <dgm:cxn modelId="{F558F41F-BD6A-E949-85F7-BB80EE427B40}" type="presOf" srcId="{7A81E670-C6FD-1143-AF64-ED98D648AE49}" destId="{337CC527-08FC-C848-BFCA-B144F753023D}" srcOrd="0" destOrd="0" presId="urn:microsoft.com/office/officeart/2005/8/layout/process1"/>
    <dgm:cxn modelId="{3F620529-A7E0-B044-9F16-8D7C4F0F9C63}" srcId="{1F752E69-1F39-2547-A114-7EEF4C8915B4}" destId="{449A2E47-1615-1441-B0D1-97E0ED537F0E}" srcOrd="0" destOrd="0" parTransId="{85BC63C0-75B3-E14A-94E4-40A5708C9823}" sibTransId="{B283F3B4-044E-4544-8361-61F9D5789302}"/>
    <dgm:cxn modelId="{22786E2C-0235-074B-95EE-0926DAA81231}" srcId="{1F752E69-1F39-2547-A114-7EEF4C8915B4}" destId="{0A7DBD07-F780-034C-A320-DD68ADC5D3F9}" srcOrd="2" destOrd="0" parTransId="{165E1A72-74B5-EF49-821C-8C33E95851C5}" sibTransId="{7EC0C8C9-8DDA-394F-9E69-3CB47BDDA167}"/>
    <dgm:cxn modelId="{EC304930-DF7F-FD4C-9998-48CE72DB696E}" srcId="{1F752E69-1F39-2547-A114-7EEF4C8915B4}" destId="{5C94F903-F44A-0944-9082-74C2ED50D947}" srcOrd="4" destOrd="0" parTransId="{9A630788-2C2E-E143-B488-CFCF9F831C25}" sibTransId="{7A81E670-C6FD-1143-AF64-ED98D648AE49}"/>
    <dgm:cxn modelId="{EE681E32-C2CC-A443-91B1-3C32ECC5930C}" type="presOf" srcId="{1F752E69-1F39-2547-A114-7EEF4C8915B4}" destId="{B8D4158F-77E6-F341-B776-B4FD0027EEDB}" srcOrd="0" destOrd="0" presId="urn:microsoft.com/office/officeart/2005/8/layout/process1"/>
    <dgm:cxn modelId="{0266CF3B-CC84-AE4B-8D20-A741D1556D22}" type="presOf" srcId="{3E926A13-8841-254D-ACC0-0CBD63514736}" destId="{D7FBBEAE-BF96-2346-9326-EF7C26F1B5B3}" srcOrd="1" destOrd="0" presId="urn:microsoft.com/office/officeart/2005/8/layout/process1"/>
    <dgm:cxn modelId="{B159FF53-E3AB-844C-B88B-CF66AFC08F01}" type="presOf" srcId="{80E870FE-8C0C-B64E-87B4-E5B1ACEEE52C}" destId="{829EA7DA-93F1-8C4C-BDF3-CBCE3E30EB84}" srcOrd="0" destOrd="0" presId="urn:microsoft.com/office/officeart/2005/8/layout/process1"/>
    <dgm:cxn modelId="{643ABB6F-32E8-964E-A7A5-2E5CC2E3A7A0}" type="presOf" srcId="{7EC0C8C9-8DDA-394F-9E69-3CB47BDDA167}" destId="{BFA556DA-A6A5-F84B-A74A-C6FD1D843AEE}" srcOrd="1" destOrd="0" presId="urn:microsoft.com/office/officeart/2005/8/layout/process1"/>
    <dgm:cxn modelId="{2BBB6471-609C-4545-B1EA-0581FB584A2B}" type="presOf" srcId="{449A2E47-1615-1441-B0D1-97E0ED537F0E}" destId="{B3744ABC-7E4D-334D-8A5D-0E0934CF68B2}" srcOrd="0" destOrd="0" presId="urn:microsoft.com/office/officeart/2005/8/layout/process1"/>
    <dgm:cxn modelId="{344DF298-8A97-704C-8474-F9EF66994C4F}" type="presOf" srcId="{3E926A13-8841-254D-ACC0-0CBD63514736}" destId="{526B7B09-F233-7046-8F09-D02CB853223B}" srcOrd="0" destOrd="0" presId="urn:microsoft.com/office/officeart/2005/8/layout/process1"/>
    <dgm:cxn modelId="{70EFD49E-6A7E-7A47-82FF-4E1D9AA5A596}" type="presOf" srcId="{529A12C6-5D08-5A42-B920-70EB9DF17D37}" destId="{5C05F83D-0F3D-8547-873C-EE108C67E07B}" srcOrd="0" destOrd="0" presId="urn:microsoft.com/office/officeart/2005/8/layout/process1"/>
    <dgm:cxn modelId="{6C89C7A2-95F4-6D43-BB9B-FA41D1F52131}" type="presOf" srcId="{B283F3B4-044E-4544-8361-61F9D5789302}" destId="{5E9BD03A-8265-F148-9FDA-24B6CDF3F0FB}" srcOrd="1" destOrd="0" presId="urn:microsoft.com/office/officeart/2005/8/layout/process1"/>
    <dgm:cxn modelId="{0540EAA2-C726-ED41-BE93-65547BD83ED0}" type="presOf" srcId="{7E780EB3-5CE7-A44C-85C2-3725F07A2DFF}" destId="{56D97D31-AA09-A74C-A853-49156B25974C}" srcOrd="0" destOrd="0" presId="urn:microsoft.com/office/officeart/2005/8/layout/process1"/>
    <dgm:cxn modelId="{ACB2BFA3-88E4-8F46-9BEB-C1BF2A3B1A1E}" type="presOf" srcId="{0A7DBD07-F780-034C-A320-DD68ADC5D3F9}" destId="{B3CE1146-312F-8440-90C4-CB75E5923CE4}" srcOrd="0" destOrd="0" presId="urn:microsoft.com/office/officeart/2005/8/layout/process1"/>
    <dgm:cxn modelId="{CA60D6A7-AC2F-0847-8E91-90B5634EA783}" type="presOf" srcId="{C49D7111-874C-944F-A6B4-D779815B3DA2}" destId="{C342A6DE-85A3-BF45-8243-53EDE1B891B0}" srcOrd="0" destOrd="0" presId="urn:microsoft.com/office/officeart/2005/8/layout/process1"/>
    <dgm:cxn modelId="{92F237E1-C5E6-6A41-B486-34957486DC5F}" type="presOf" srcId="{7EC0C8C9-8DDA-394F-9E69-3CB47BDDA167}" destId="{5215038B-A833-6C47-AC5B-46529D3F4540}" srcOrd="0" destOrd="0" presId="urn:microsoft.com/office/officeart/2005/8/layout/process1"/>
    <dgm:cxn modelId="{68ABDDF3-82BB-3846-A472-CA40733ED5B4}" srcId="{1F752E69-1F39-2547-A114-7EEF4C8915B4}" destId="{7E780EB3-5CE7-A44C-85C2-3725F07A2DFF}" srcOrd="3" destOrd="0" parTransId="{1D8936EF-2556-8D45-B452-18BF4334375C}" sibTransId="{80E870FE-8C0C-B64E-87B4-E5B1ACEEE52C}"/>
    <dgm:cxn modelId="{09C957F5-82EA-A74F-89AA-4F1C644C9823}" srcId="{1F752E69-1F39-2547-A114-7EEF4C8915B4}" destId="{C49D7111-874C-944F-A6B4-D779815B3DA2}" srcOrd="5" destOrd="0" parTransId="{82C8EA1A-054F-A14F-9F77-FD3BEA5823FB}" sibTransId="{47129ED5-BD03-7540-AB69-8955AC63ED16}"/>
    <dgm:cxn modelId="{354762F9-57CB-B04D-9F18-5266F332A6D0}" type="presOf" srcId="{7A81E670-C6FD-1143-AF64-ED98D648AE49}" destId="{4DE769EE-983B-384F-A23D-F3F09CBDEAF4}" srcOrd="1" destOrd="0" presId="urn:microsoft.com/office/officeart/2005/8/layout/process1"/>
    <dgm:cxn modelId="{4653F5FB-FE15-A845-80F9-EB74F9A6B06D}" type="presOf" srcId="{B283F3B4-044E-4544-8361-61F9D5789302}" destId="{CD51046D-E7B8-8D44-B5AA-1E4A43B33A87}" srcOrd="0" destOrd="0" presId="urn:microsoft.com/office/officeart/2005/8/layout/process1"/>
    <dgm:cxn modelId="{695D8E78-63E6-B24D-BF48-893B3D63064D}" type="presParOf" srcId="{B8D4158F-77E6-F341-B776-B4FD0027EEDB}" destId="{B3744ABC-7E4D-334D-8A5D-0E0934CF68B2}" srcOrd="0" destOrd="0" presId="urn:microsoft.com/office/officeart/2005/8/layout/process1"/>
    <dgm:cxn modelId="{31C240FF-FED5-9743-86C8-27697DE01450}" type="presParOf" srcId="{B8D4158F-77E6-F341-B776-B4FD0027EEDB}" destId="{CD51046D-E7B8-8D44-B5AA-1E4A43B33A87}" srcOrd="1" destOrd="0" presId="urn:microsoft.com/office/officeart/2005/8/layout/process1"/>
    <dgm:cxn modelId="{FB5E75F2-2E6B-B148-8D6C-BA00B4F65C79}" type="presParOf" srcId="{CD51046D-E7B8-8D44-B5AA-1E4A43B33A87}" destId="{5E9BD03A-8265-F148-9FDA-24B6CDF3F0FB}" srcOrd="0" destOrd="0" presId="urn:microsoft.com/office/officeart/2005/8/layout/process1"/>
    <dgm:cxn modelId="{F7688421-5CB3-2649-8905-7DF25D8F3D4A}" type="presParOf" srcId="{B8D4158F-77E6-F341-B776-B4FD0027EEDB}" destId="{5C05F83D-0F3D-8547-873C-EE108C67E07B}" srcOrd="2" destOrd="0" presId="urn:microsoft.com/office/officeart/2005/8/layout/process1"/>
    <dgm:cxn modelId="{4337E91A-5AC0-B94D-B3F5-5A2D6B8E29A4}" type="presParOf" srcId="{B8D4158F-77E6-F341-B776-B4FD0027EEDB}" destId="{526B7B09-F233-7046-8F09-D02CB853223B}" srcOrd="3" destOrd="0" presId="urn:microsoft.com/office/officeart/2005/8/layout/process1"/>
    <dgm:cxn modelId="{60E418F2-6AFE-B24E-9C09-1735942DF7F7}" type="presParOf" srcId="{526B7B09-F233-7046-8F09-D02CB853223B}" destId="{D7FBBEAE-BF96-2346-9326-EF7C26F1B5B3}" srcOrd="0" destOrd="0" presId="urn:microsoft.com/office/officeart/2005/8/layout/process1"/>
    <dgm:cxn modelId="{D3425C68-9C82-3549-BDE1-13A177765042}" type="presParOf" srcId="{B8D4158F-77E6-F341-B776-B4FD0027EEDB}" destId="{B3CE1146-312F-8440-90C4-CB75E5923CE4}" srcOrd="4" destOrd="0" presId="urn:microsoft.com/office/officeart/2005/8/layout/process1"/>
    <dgm:cxn modelId="{877A399C-8A6C-A146-B1C9-6B1A0A40B5E8}" type="presParOf" srcId="{B8D4158F-77E6-F341-B776-B4FD0027EEDB}" destId="{5215038B-A833-6C47-AC5B-46529D3F4540}" srcOrd="5" destOrd="0" presId="urn:microsoft.com/office/officeart/2005/8/layout/process1"/>
    <dgm:cxn modelId="{1651404D-75F2-C840-ACF9-C535F08C4810}" type="presParOf" srcId="{5215038B-A833-6C47-AC5B-46529D3F4540}" destId="{BFA556DA-A6A5-F84B-A74A-C6FD1D843AEE}" srcOrd="0" destOrd="0" presId="urn:microsoft.com/office/officeart/2005/8/layout/process1"/>
    <dgm:cxn modelId="{10651CAC-6317-FD4D-AA8D-09E6782F894D}" type="presParOf" srcId="{B8D4158F-77E6-F341-B776-B4FD0027EEDB}" destId="{56D97D31-AA09-A74C-A853-49156B25974C}" srcOrd="6" destOrd="0" presId="urn:microsoft.com/office/officeart/2005/8/layout/process1"/>
    <dgm:cxn modelId="{F24E333E-647F-EE40-82C0-C7169F0CC633}" type="presParOf" srcId="{B8D4158F-77E6-F341-B776-B4FD0027EEDB}" destId="{829EA7DA-93F1-8C4C-BDF3-CBCE3E30EB84}" srcOrd="7" destOrd="0" presId="urn:microsoft.com/office/officeart/2005/8/layout/process1"/>
    <dgm:cxn modelId="{C2ACFCD9-ED04-7E46-9DA3-9618AEFC0C82}" type="presParOf" srcId="{829EA7DA-93F1-8C4C-BDF3-CBCE3E30EB84}" destId="{782E96C9-11BA-6F48-A762-4702E7CBE986}" srcOrd="0" destOrd="0" presId="urn:microsoft.com/office/officeart/2005/8/layout/process1"/>
    <dgm:cxn modelId="{42901616-F242-D148-AA32-850CA0AED713}" type="presParOf" srcId="{B8D4158F-77E6-F341-B776-B4FD0027EEDB}" destId="{E317431C-D925-8548-9129-9FAE065F032F}" srcOrd="8" destOrd="0" presId="urn:microsoft.com/office/officeart/2005/8/layout/process1"/>
    <dgm:cxn modelId="{00E26BE5-1CAD-5749-BF60-3B9576969C45}" type="presParOf" srcId="{B8D4158F-77E6-F341-B776-B4FD0027EEDB}" destId="{337CC527-08FC-C848-BFCA-B144F753023D}" srcOrd="9" destOrd="0" presId="urn:microsoft.com/office/officeart/2005/8/layout/process1"/>
    <dgm:cxn modelId="{106128AF-6DE1-8B4E-8453-B68D4ABC6A38}" type="presParOf" srcId="{337CC527-08FC-C848-BFCA-B144F753023D}" destId="{4DE769EE-983B-384F-A23D-F3F09CBDEAF4}" srcOrd="0" destOrd="0" presId="urn:microsoft.com/office/officeart/2005/8/layout/process1"/>
    <dgm:cxn modelId="{19A36DD7-9984-A847-9A7F-9B15C26747F2}" type="presParOf" srcId="{B8D4158F-77E6-F341-B776-B4FD0027EEDB}" destId="{C342A6DE-85A3-BF45-8243-53EDE1B891B0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752E69-1F39-2547-A114-7EEF4C8915B4}" type="doc">
      <dgm:prSet loTypeId="urn:microsoft.com/office/officeart/2005/8/layout/process1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49A2E47-1615-1441-B0D1-97E0ED537F0E}">
      <dgm:prSet phldrT="[Text]" custT="1"/>
      <dgm:spPr/>
      <dgm:t>
        <a:bodyPr anchor="t"/>
        <a:lstStyle/>
        <a:p>
          <a:pPr algn="ctr"/>
          <a:r>
            <a:rPr lang="fr-FR" sz="18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Shipping</a:t>
          </a:r>
        </a:p>
        <a:p>
          <a:pPr algn="l"/>
          <a:br>
            <a:rPr lang="fr-FR" sz="14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600" b="1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75% </a:t>
          </a:r>
          <a:r>
            <a:rPr lang="fr-FR" sz="1600" b="1" kern="1200" dirty="0" err="1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Bulk</a:t>
          </a:r>
          <a:br>
            <a:rPr lang="en-US" sz="14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20 to 40 USD/t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n-US" sz="12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algn="l">
            <a:buNone/>
          </a:pP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15% </a:t>
          </a: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Break </a:t>
          </a:r>
          <a:r>
            <a:rPr lang="fr-FR" sz="1200" b="1" kern="1200" dirty="0" err="1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Bulk</a:t>
          </a: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</a:t>
          </a: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(50 kg bags or big bags)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25 to 45 USD/t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n-US" sz="12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algn="l">
            <a:buNone/>
          </a:pP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10% Container  </a:t>
          </a: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(50 kg bags or big bags)</a:t>
          </a:r>
        </a:p>
        <a:p>
          <a:pPr algn="l">
            <a:buNone/>
          </a:pP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35 to 55 USD/t</a:t>
          </a:r>
          <a:endParaRPr lang="fr-CI" sz="1200" b="0" kern="1200" dirty="0">
            <a:solidFill>
              <a:schemeClr val="tx1"/>
            </a:solidFill>
            <a:effectLst/>
            <a:latin typeface="+mn-lt"/>
            <a:ea typeface="MS Mincho" panose="02020609040205080304" pitchFamily="49" charset="-128"/>
          </a:endParaRPr>
        </a:p>
      </dgm:t>
    </dgm:pt>
    <dgm:pt modelId="{85BC63C0-75B3-E14A-94E4-40A5708C9823}" type="parTrans" cxnId="{3F620529-A7E0-B044-9F16-8D7C4F0F9C63}">
      <dgm:prSet/>
      <dgm:spPr/>
      <dgm:t>
        <a:bodyPr/>
        <a:lstStyle/>
        <a:p>
          <a:pPr algn="l"/>
          <a:endParaRPr lang="en-US" sz="1200">
            <a:solidFill>
              <a:schemeClr val="tx1"/>
            </a:solidFill>
            <a:latin typeface="+mn-lt"/>
          </a:endParaRPr>
        </a:p>
      </dgm:t>
    </dgm:pt>
    <dgm:pt modelId="{B283F3B4-044E-4544-8361-61F9D5789302}" type="sibTrans" cxnId="{3F620529-A7E0-B044-9F16-8D7C4F0F9C63}">
      <dgm:prSet custT="1"/>
      <dgm:spPr/>
      <dgm:t>
        <a:bodyPr/>
        <a:lstStyle/>
        <a:p>
          <a:pPr algn="l"/>
          <a:endParaRPr lang="en-US" sz="1200">
            <a:solidFill>
              <a:schemeClr val="tx1"/>
            </a:solidFill>
            <a:latin typeface="+mn-lt"/>
          </a:endParaRPr>
        </a:p>
      </dgm:t>
    </dgm:pt>
    <dgm:pt modelId="{529A12C6-5D08-5A42-B920-70EB9DF17D37}">
      <dgm:prSet phldrT="[Texte]" custT="1"/>
      <dgm:spPr/>
      <dgm:t>
        <a:bodyPr anchor="t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Unloading</a:t>
          </a:r>
          <a:r>
            <a:rPr lang="fr-FR" sz="18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</a:t>
          </a:r>
          <a:br>
            <a:rPr lang="fr-FR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endParaRPr lang="fr-FR" sz="500" b="1" kern="1200" dirty="0">
            <a:solidFill>
              <a:prstClr val="black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60% </a:t>
          </a:r>
          <a:r>
            <a:rPr lang="fr-FR" sz="1400" b="1" kern="1200" dirty="0" err="1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BiBo</a:t>
          </a:r>
          <a:r>
            <a:rPr lang="fr-FR" sz="1400" b="1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</a:t>
          </a:r>
          <a:br>
            <a:rPr lang="fr-FR" sz="1400" b="1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fr-FR" sz="1400" b="1" kern="1200" dirty="0" err="1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Bulk</a:t>
          </a:r>
          <a:r>
            <a:rPr lang="fr-FR" sz="1400" b="1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In/Bag Out</a:t>
          </a:r>
          <a:b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28 to 32 USD/</a:t>
          </a:r>
          <a:r>
            <a:rPr lang="fr-FR" sz="12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</a:t>
          </a:r>
          <a:endParaRPr lang="fr-FR" sz="12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kern="1200" dirty="0">
            <a:solidFill>
              <a:prstClr val="black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25% </a:t>
          </a:r>
          <a:r>
            <a:rPr lang="fr-FR" sz="1200" b="1" kern="1200" dirty="0" err="1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Bulk</a:t>
          </a: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to dump truck</a:t>
          </a:r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14 to 17 USD/</a:t>
          </a:r>
          <a:r>
            <a:rPr lang="fr-FR" sz="12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</a:t>
          </a:r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fr-FR" sz="8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15% </a:t>
          </a:r>
          <a:r>
            <a:rPr lang="fr-FR" sz="1200" b="1" kern="1200" dirty="0" err="1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Bags</a:t>
          </a: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to </a:t>
          </a:r>
          <a:r>
            <a:rPr lang="fr-FR" sz="1200" b="1" kern="1200" dirty="0" err="1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trailer</a:t>
          </a: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truck /train</a:t>
          </a:r>
          <a:b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18 to 21 USD/</a:t>
          </a:r>
          <a:r>
            <a:rPr lang="fr-FR" sz="12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</a:t>
          </a:r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fr-FR" sz="9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5% Containers </a:t>
          </a:r>
          <a:r>
            <a:rPr lang="fr-FR" sz="1200" b="1" kern="1200" dirty="0" err="1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ex-port</a:t>
          </a: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to trucks</a:t>
          </a:r>
          <a:b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15 to 18 USD/</a:t>
          </a:r>
          <a:r>
            <a:rPr lang="fr-FR" sz="12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</a:t>
          </a:r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fr-FR" sz="12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22DB11D8-78A7-B740-8460-FE8BDDF95824}" type="parTrans" cxnId="{D039CE1B-410E-C242-AE2F-17B1CEA6547B}">
      <dgm:prSet/>
      <dgm:spPr/>
      <dgm:t>
        <a:bodyPr/>
        <a:lstStyle/>
        <a:p>
          <a:pPr algn="l"/>
          <a:endParaRPr lang="en-US" sz="1200">
            <a:solidFill>
              <a:schemeClr val="tx1"/>
            </a:solidFill>
            <a:latin typeface="+mn-lt"/>
          </a:endParaRPr>
        </a:p>
      </dgm:t>
    </dgm:pt>
    <dgm:pt modelId="{3E926A13-8841-254D-ACC0-0CBD63514736}" type="sibTrans" cxnId="{D039CE1B-410E-C242-AE2F-17B1CEA6547B}">
      <dgm:prSet custT="1"/>
      <dgm:spPr/>
      <dgm:t>
        <a:bodyPr/>
        <a:lstStyle/>
        <a:p>
          <a:pPr algn="l"/>
          <a:endParaRPr lang="en-US" sz="1200">
            <a:solidFill>
              <a:schemeClr val="tx1"/>
            </a:solidFill>
            <a:latin typeface="+mn-lt"/>
          </a:endParaRPr>
        </a:p>
      </dgm:t>
    </dgm:pt>
    <dgm:pt modelId="{0A7DBD07-F780-034C-A320-DD68ADC5D3F9}">
      <dgm:prSet phldrT="[Texte]" custT="1"/>
      <dgm:spPr/>
      <dgm:t>
        <a:bodyPr anchor="t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Transit </a:t>
          </a:r>
          <a:endParaRPr lang="fr-FR" sz="2000" b="1" kern="1200" dirty="0">
            <a:solidFill>
              <a:prstClr val="black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fr-FR" sz="1600" b="1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70% Direct transit </a:t>
          </a:r>
          <a:br>
            <a:rPr lang="fr-FR" sz="14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fr-FR" sz="1200" b="0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(land transport by </a:t>
          </a:r>
          <a:r>
            <a:rPr lang="fr-FR" sz="1200" b="0" kern="1200" dirty="0" err="1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forwarder</a:t>
          </a:r>
          <a:r>
            <a:rPr lang="fr-FR" sz="1200" b="0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)</a:t>
          </a:r>
          <a:br>
            <a:rPr lang="fr-FR" sz="1200" b="0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fr-FR" sz="1200" b="0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60 to 100 USD/</a:t>
          </a:r>
          <a:r>
            <a:rPr lang="fr-FR" sz="1200" b="0" kern="1200" dirty="0" err="1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t</a:t>
          </a:r>
          <a:endParaRPr lang="fr-FR" sz="1200" b="0" kern="1200" dirty="0">
            <a:solidFill>
              <a:prstClr val="black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 dirty="0">
            <a:solidFill>
              <a:prstClr val="black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30% Indirect transit </a:t>
          </a:r>
          <a:r>
            <a:rPr lang="fr-FR" sz="1200" b="0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(hinterland importer </a:t>
          </a:r>
          <a:r>
            <a:rPr lang="fr-FR" sz="1200" b="0" kern="1200" dirty="0" err="1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buy</a:t>
          </a:r>
          <a:r>
            <a:rPr lang="fr-FR" sz="1200" b="0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</a:t>
          </a:r>
          <a:r>
            <a:rPr lang="fr-FR" sz="1200" b="0" kern="1200" dirty="0" err="1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from</a:t>
          </a:r>
          <a:r>
            <a:rPr lang="fr-FR" sz="1200" b="0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port </a:t>
          </a:r>
          <a:r>
            <a:rPr lang="fr-FR" sz="1200" b="0" kern="1200" dirty="0" err="1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importers</a:t>
          </a:r>
          <a:r>
            <a:rPr lang="fr-FR" sz="1200" b="0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) </a:t>
          </a:r>
          <a:br>
            <a:rPr lang="fr-FR" sz="1200" b="0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fr-FR" sz="1200" b="0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65 to 105 USD/</a:t>
          </a:r>
          <a:r>
            <a:rPr lang="fr-FR" sz="1200" b="0" kern="1200" dirty="0" err="1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t</a:t>
          </a:r>
          <a:endParaRPr lang="fr-FR" sz="1200" b="0" kern="1200" dirty="0">
            <a:solidFill>
              <a:prstClr val="black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gm:t>
    </dgm:pt>
    <dgm:pt modelId="{165E1A72-74B5-EF49-821C-8C33E95851C5}" type="parTrans" cxnId="{22786E2C-0235-074B-95EE-0926DAA81231}">
      <dgm:prSet/>
      <dgm:spPr/>
      <dgm:t>
        <a:bodyPr/>
        <a:lstStyle/>
        <a:p>
          <a:pPr algn="l"/>
          <a:endParaRPr lang="en-US" sz="1200">
            <a:solidFill>
              <a:schemeClr val="tx1"/>
            </a:solidFill>
            <a:latin typeface="+mn-lt"/>
          </a:endParaRPr>
        </a:p>
      </dgm:t>
    </dgm:pt>
    <dgm:pt modelId="{7EC0C8C9-8DDA-394F-9E69-3CB47BDDA167}" type="sibTrans" cxnId="{22786E2C-0235-074B-95EE-0926DAA81231}">
      <dgm:prSet custT="1"/>
      <dgm:spPr/>
      <dgm:t>
        <a:bodyPr/>
        <a:lstStyle/>
        <a:p>
          <a:pPr algn="l"/>
          <a:endParaRPr lang="en-US" sz="1200">
            <a:solidFill>
              <a:schemeClr val="tx1"/>
            </a:solidFill>
            <a:latin typeface="+mn-lt"/>
          </a:endParaRPr>
        </a:p>
      </dgm:t>
    </dgm:pt>
    <dgm:pt modelId="{7E780EB3-5CE7-A44C-85C2-3725F07A2DFF}">
      <dgm:prSet phldrT="[Texte]" custT="1"/>
      <dgm:spPr/>
      <dgm:t>
        <a:bodyPr anchor="t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Processing </a:t>
          </a:r>
          <a:br>
            <a:rPr lang="en-US" sz="16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en-US" sz="16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and Storage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by Importers </a:t>
          </a:r>
          <a:br>
            <a:rPr lang="en-US" sz="1200" b="0" i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en-US" sz="1200" b="0" i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and/or Blenders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4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fr-FR" sz="1600" b="1" kern="1200" dirty="0">
              <a:solidFill>
                <a:schemeClr val="accent5">
                  <a:lumMod val="50000"/>
                </a:scheme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55%  </a:t>
          </a:r>
          <a:r>
            <a:rPr lang="fr-FR" sz="1600" b="1" kern="1200" dirty="0" err="1">
              <a:solidFill>
                <a:schemeClr val="accent5">
                  <a:lumMod val="50000"/>
                </a:scheme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Blending</a:t>
          </a:r>
          <a:r>
            <a:rPr lang="fr-FR" sz="1600" b="1" kern="1200" dirty="0">
              <a:solidFill>
                <a:schemeClr val="accent5">
                  <a:lumMod val="50000"/>
                </a:scheme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+ </a:t>
          </a:r>
          <a:r>
            <a:rPr lang="fr-FR" sz="1600" b="1" kern="1200" dirty="0" err="1">
              <a:solidFill>
                <a:schemeClr val="accent5">
                  <a:lumMod val="50000"/>
                </a:scheme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bagging</a:t>
          </a:r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20 to 50 USD/</a:t>
          </a:r>
          <a:r>
            <a:rPr lang="fr-FR" sz="12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</a:t>
          </a:r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fr-FR" sz="5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30% </a:t>
          </a:r>
          <a:r>
            <a:rPr lang="fr-FR" sz="1400" b="1" kern="1200" dirty="0" err="1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Bagging</a:t>
          </a:r>
          <a:br>
            <a:rPr lang="fr-FR" sz="14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5 to 40 USD/</a:t>
          </a:r>
          <a:r>
            <a:rPr lang="fr-FR" sz="12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</a:t>
          </a:r>
          <a:endParaRPr lang="fr-FR" sz="12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marR="0" lvl="0" indent="0" algn="l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10% Direct sales</a:t>
          </a:r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2 to 5 USD/</a:t>
          </a:r>
          <a:r>
            <a:rPr lang="fr-FR" sz="12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</a:t>
          </a:r>
          <a:endParaRPr lang="fr-FR" sz="12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fr-FR" sz="6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5% Direct Imports</a:t>
          </a:r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5 to 20 USD/</a:t>
          </a:r>
          <a:r>
            <a:rPr lang="fr-FR" sz="12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</a:t>
          </a:r>
          <a:endParaRPr lang="en-US" sz="12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1D8936EF-2556-8D45-B452-18BF4334375C}" type="parTrans" cxnId="{68ABDDF3-82BB-3846-A472-CA40733ED5B4}">
      <dgm:prSet/>
      <dgm:spPr/>
      <dgm:t>
        <a:bodyPr/>
        <a:lstStyle/>
        <a:p>
          <a:pPr algn="l"/>
          <a:endParaRPr lang="en-US" sz="1200">
            <a:solidFill>
              <a:schemeClr val="tx1"/>
            </a:solidFill>
            <a:latin typeface="+mn-lt"/>
          </a:endParaRPr>
        </a:p>
      </dgm:t>
    </dgm:pt>
    <dgm:pt modelId="{80E870FE-8C0C-B64E-87B4-E5B1ACEEE52C}" type="sibTrans" cxnId="{68ABDDF3-82BB-3846-A472-CA40733ED5B4}">
      <dgm:prSet custT="1"/>
      <dgm:spPr/>
      <dgm:t>
        <a:bodyPr/>
        <a:lstStyle/>
        <a:p>
          <a:pPr algn="l"/>
          <a:endParaRPr lang="en-US" sz="1200">
            <a:solidFill>
              <a:schemeClr val="tx1"/>
            </a:solidFill>
            <a:latin typeface="+mn-lt"/>
          </a:endParaRPr>
        </a:p>
      </dgm:t>
    </dgm:pt>
    <dgm:pt modelId="{5C94F903-F44A-0944-9082-74C2ED50D947}">
      <dgm:prSet phldrT="[Texte]" custT="1"/>
      <dgm:spPr/>
      <dgm:t>
        <a:bodyPr anchor="t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Ground Transport</a:t>
          </a:r>
          <a:br>
            <a:rPr lang="fr-FR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b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en-US" sz="1200" b="0" i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Deliveries to </a:t>
          </a:r>
          <a:endParaRPr lang="fr-FR" sz="1200" b="0" i="1" kern="1200" dirty="0">
            <a:solidFill>
              <a:prstClr val="black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solidFill>
              <a:prstClr val="black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5 to 90%  institutional markets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15 to 45 USD/t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n-US" sz="8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0 to 80%  structured private market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15 to 45 USD/t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n-US" sz="7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10 to 20%  </a:t>
          </a:r>
          <a:b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open market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15 to 45 USD/t</a:t>
          </a:r>
          <a:endParaRPr lang="fr-FR" sz="12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9A630788-2C2E-E143-B488-CFCF9F831C25}" type="parTrans" cxnId="{EC304930-DF7F-FD4C-9998-48CE72DB696E}">
      <dgm:prSet/>
      <dgm:spPr/>
      <dgm:t>
        <a:bodyPr/>
        <a:lstStyle/>
        <a:p>
          <a:pPr algn="l"/>
          <a:endParaRPr lang="en-US" sz="1200">
            <a:solidFill>
              <a:schemeClr val="tx1"/>
            </a:solidFill>
            <a:latin typeface="+mn-lt"/>
          </a:endParaRPr>
        </a:p>
      </dgm:t>
    </dgm:pt>
    <dgm:pt modelId="{7A81E670-C6FD-1143-AF64-ED98D648AE49}" type="sibTrans" cxnId="{EC304930-DF7F-FD4C-9998-48CE72DB696E}">
      <dgm:prSet custT="1"/>
      <dgm:spPr/>
      <dgm:t>
        <a:bodyPr/>
        <a:lstStyle/>
        <a:p>
          <a:pPr algn="l"/>
          <a:endParaRPr lang="en-US" sz="1200">
            <a:solidFill>
              <a:schemeClr val="tx1"/>
            </a:solidFill>
            <a:latin typeface="+mn-lt"/>
          </a:endParaRPr>
        </a:p>
      </dgm:t>
    </dgm:pt>
    <dgm:pt modelId="{C49D7111-874C-944F-A6B4-D779815B3DA2}">
      <dgm:prSet phldrT="[Texte]" custT="1"/>
      <dgm:spPr>
        <a:solidFill>
          <a:schemeClr val="accent5">
            <a:lumMod val="20000"/>
            <a:lumOff val="80000"/>
          </a:schemeClr>
        </a:solidFill>
      </dgm:spPr>
      <dgm:t>
        <a:bodyPr anchor="t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Sales / Distribution</a:t>
          </a:r>
          <a:br>
            <a:rPr lang="fr-FR" sz="1200" b="0" i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fr-FR" sz="1200" b="0" i="1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5% Sales to large farms</a:t>
          </a:r>
          <a:b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Wholesale prices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n-US" sz="7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5% Sales to cooperatives and farmers’ groups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5 to 15 USD/t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n-US" sz="9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5 to 15%  Sales to distributors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15 to 30 USD/t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br>
            <a:rPr lang="en-US" sz="7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5 to 15 %  Retail sales to small and medium farmers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Retail prices: 475   to 600 USD/t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82C8EA1A-054F-A14F-9F77-FD3BEA5823FB}" type="parTrans" cxnId="{09C957F5-82EA-A74F-89AA-4F1C644C9823}">
      <dgm:prSet/>
      <dgm:spPr/>
      <dgm:t>
        <a:bodyPr/>
        <a:lstStyle/>
        <a:p>
          <a:pPr algn="l"/>
          <a:endParaRPr lang="en-US" sz="1200">
            <a:solidFill>
              <a:schemeClr val="tx1"/>
            </a:solidFill>
            <a:latin typeface="+mn-lt"/>
          </a:endParaRPr>
        </a:p>
      </dgm:t>
    </dgm:pt>
    <dgm:pt modelId="{47129ED5-BD03-7540-AB69-8955AC63ED16}" type="sibTrans" cxnId="{09C957F5-82EA-A74F-89AA-4F1C644C9823}">
      <dgm:prSet custT="1"/>
      <dgm:spPr/>
      <dgm:t>
        <a:bodyPr/>
        <a:lstStyle/>
        <a:p>
          <a:pPr algn="l"/>
          <a:endParaRPr lang="en-US" sz="1200">
            <a:solidFill>
              <a:schemeClr val="tx1"/>
            </a:solidFill>
            <a:latin typeface="+mn-lt"/>
          </a:endParaRPr>
        </a:p>
      </dgm:t>
    </dgm:pt>
    <dgm:pt modelId="{B8D4158F-77E6-F341-B776-B4FD0027EEDB}" type="pres">
      <dgm:prSet presAssocID="{1F752E69-1F39-2547-A114-7EEF4C8915B4}" presName="Name0" presStyleCnt="0">
        <dgm:presLayoutVars>
          <dgm:dir/>
          <dgm:resizeHandles val="exact"/>
        </dgm:presLayoutVars>
      </dgm:prSet>
      <dgm:spPr/>
    </dgm:pt>
    <dgm:pt modelId="{B3744ABC-7E4D-334D-8A5D-0E0934CF68B2}" type="pres">
      <dgm:prSet presAssocID="{449A2E47-1615-1441-B0D1-97E0ED537F0E}" presName="node" presStyleLbl="node1" presStyleIdx="0" presStyleCnt="6" custScaleX="121553" custScaleY="238535">
        <dgm:presLayoutVars>
          <dgm:bulletEnabled val="1"/>
        </dgm:presLayoutVars>
      </dgm:prSet>
      <dgm:spPr/>
    </dgm:pt>
    <dgm:pt modelId="{CD51046D-E7B8-8D44-B5AA-1E4A43B33A87}" type="pres">
      <dgm:prSet presAssocID="{B283F3B4-044E-4544-8361-61F9D5789302}" presName="sibTrans" presStyleLbl="sibTrans2D1" presStyleIdx="0" presStyleCnt="5"/>
      <dgm:spPr/>
    </dgm:pt>
    <dgm:pt modelId="{5E9BD03A-8265-F148-9FDA-24B6CDF3F0FB}" type="pres">
      <dgm:prSet presAssocID="{B283F3B4-044E-4544-8361-61F9D5789302}" presName="connectorText" presStyleLbl="sibTrans2D1" presStyleIdx="0" presStyleCnt="5"/>
      <dgm:spPr/>
    </dgm:pt>
    <dgm:pt modelId="{5C05F83D-0F3D-8547-873C-EE108C67E07B}" type="pres">
      <dgm:prSet presAssocID="{529A12C6-5D08-5A42-B920-70EB9DF17D37}" presName="node" presStyleLbl="node1" presStyleIdx="1" presStyleCnt="6" custScaleX="135163" custScaleY="238535">
        <dgm:presLayoutVars>
          <dgm:bulletEnabled val="1"/>
        </dgm:presLayoutVars>
      </dgm:prSet>
      <dgm:spPr/>
    </dgm:pt>
    <dgm:pt modelId="{526B7B09-F233-7046-8F09-D02CB853223B}" type="pres">
      <dgm:prSet presAssocID="{3E926A13-8841-254D-ACC0-0CBD63514736}" presName="sibTrans" presStyleLbl="sibTrans2D1" presStyleIdx="1" presStyleCnt="5"/>
      <dgm:spPr/>
    </dgm:pt>
    <dgm:pt modelId="{D7FBBEAE-BF96-2346-9326-EF7C26F1B5B3}" type="pres">
      <dgm:prSet presAssocID="{3E926A13-8841-254D-ACC0-0CBD63514736}" presName="connectorText" presStyleLbl="sibTrans2D1" presStyleIdx="1" presStyleCnt="5"/>
      <dgm:spPr/>
    </dgm:pt>
    <dgm:pt modelId="{B3CE1146-312F-8440-90C4-CB75E5923CE4}" type="pres">
      <dgm:prSet presAssocID="{0A7DBD07-F780-034C-A320-DD68ADC5D3F9}" presName="node" presStyleLbl="node1" presStyleIdx="2" presStyleCnt="6" custScaleX="132228" custScaleY="238535">
        <dgm:presLayoutVars>
          <dgm:bulletEnabled val="1"/>
        </dgm:presLayoutVars>
      </dgm:prSet>
      <dgm:spPr/>
    </dgm:pt>
    <dgm:pt modelId="{5215038B-A833-6C47-AC5B-46529D3F4540}" type="pres">
      <dgm:prSet presAssocID="{7EC0C8C9-8DDA-394F-9E69-3CB47BDDA167}" presName="sibTrans" presStyleLbl="sibTrans2D1" presStyleIdx="2" presStyleCnt="5"/>
      <dgm:spPr/>
    </dgm:pt>
    <dgm:pt modelId="{BFA556DA-A6A5-F84B-A74A-C6FD1D843AEE}" type="pres">
      <dgm:prSet presAssocID="{7EC0C8C9-8DDA-394F-9E69-3CB47BDDA167}" presName="connectorText" presStyleLbl="sibTrans2D1" presStyleIdx="2" presStyleCnt="5"/>
      <dgm:spPr/>
    </dgm:pt>
    <dgm:pt modelId="{56D97D31-AA09-A74C-A853-49156B25974C}" type="pres">
      <dgm:prSet presAssocID="{7E780EB3-5CE7-A44C-85C2-3725F07A2DFF}" presName="node" presStyleLbl="node1" presStyleIdx="3" presStyleCnt="6" custScaleX="121088" custScaleY="238535">
        <dgm:presLayoutVars>
          <dgm:bulletEnabled val="1"/>
        </dgm:presLayoutVars>
      </dgm:prSet>
      <dgm:spPr/>
    </dgm:pt>
    <dgm:pt modelId="{829EA7DA-93F1-8C4C-BDF3-CBCE3E30EB84}" type="pres">
      <dgm:prSet presAssocID="{80E870FE-8C0C-B64E-87B4-E5B1ACEEE52C}" presName="sibTrans" presStyleLbl="sibTrans2D1" presStyleIdx="3" presStyleCnt="5"/>
      <dgm:spPr/>
    </dgm:pt>
    <dgm:pt modelId="{782E96C9-11BA-6F48-A762-4702E7CBE986}" type="pres">
      <dgm:prSet presAssocID="{80E870FE-8C0C-B64E-87B4-E5B1ACEEE52C}" presName="connectorText" presStyleLbl="sibTrans2D1" presStyleIdx="3" presStyleCnt="5"/>
      <dgm:spPr/>
    </dgm:pt>
    <dgm:pt modelId="{E317431C-D925-8548-9129-9FAE065F032F}" type="pres">
      <dgm:prSet presAssocID="{5C94F903-F44A-0944-9082-74C2ED50D947}" presName="node" presStyleLbl="node1" presStyleIdx="4" presStyleCnt="6" custScaleX="119480" custScaleY="238535">
        <dgm:presLayoutVars>
          <dgm:bulletEnabled val="1"/>
        </dgm:presLayoutVars>
      </dgm:prSet>
      <dgm:spPr/>
    </dgm:pt>
    <dgm:pt modelId="{337CC527-08FC-C848-BFCA-B144F753023D}" type="pres">
      <dgm:prSet presAssocID="{7A81E670-C6FD-1143-AF64-ED98D648AE49}" presName="sibTrans" presStyleLbl="sibTrans2D1" presStyleIdx="4" presStyleCnt="5"/>
      <dgm:spPr/>
    </dgm:pt>
    <dgm:pt modelId="{4DE769EE-983B-384F-A23D-F3F09CBDEAF4}" type="pres">
      <dgm:prSet presAssocID="{7A81E670-C6FD-1143-AF64-ED98D648AE49}" presName="connectorText" presStyleLbl="sibTrans2D1" presStyleIdx="4" presStyleCnt="5"/>
      <dgm:spPr/>
    </dgm:pt>
    <dgm:pt modelId="{C342A6DE-85A3-BF45-8243-53EDE1B891B0}" type="pres">
      <dgm:prSet presAssocID="{C49D7111-874C-944F-A6B4-D779815B3DA2}" presName="node" presStyleLbl="node1" presStyleIdx="5" presStyleCnt="6" custScaleX="123375" custScaleY="238535">
        <dgm:presLayoutVars>
          <dgm:bulletEnabled val="1"/>
        </dgm:presLayoutVars>
      </dgm:prSet>
      <dgm:spPr/>
    </dgm:pt>
  </dgm:ptLst>
  <dgm:cxnLst>
    <dgm:cxn modelId="{6FCA4300-9607-524E-8A96-AC33F42F16B1}" type="presOf" srcId="{80E870FE-8C0C-B64E-87B4-E5B1ACEEE52C}" destId="{782E96C9-11BA-6F48-A762-4702E7CBE986}" srcOrd="1" destOrd="0" presId="urn:microsoft.com/office/officeart/2005/8/layout/process1"/>
    <dgm:cxn modelId="{8921D400-5572-4948-9E97-BF63795B7BE9}" type="presOf" srcId="{5C94F903-F44A-0944-9082-74C2ED50D947}" destId="{E317431C-D925-8548-9129-9FAE065F032F}" srcOrd="0" destOrd="0" presId="urn:microsoft.com/office/officeart/2005/8/layout/process1"/>
    <dgm:cxn modelId="{D039CE1B-410E-C242-AE2F-17B1CEA6547B}" srcId="{1F752E69-1F39-2547-A114-7EEF4C8915B4}" destId="{529A12C6-5D08-5A42-B920-70EB9DF17D37}" srcOrd="1" destOrd="0" parTransId="{22DB11D8-78A7-B740-8460-FE8BDDF95824}" sibTransId="{3E926A13-8841-254D-ACC0-0CBD63514736}"/>
    <dgm:cxn modelId="{F558F41F-BD6A-E949-85F7-BB80EE427B40}" type="presOf" srcId="{7A81E670-C6FD-1143-AF64-ED98D648AE49}" destId="{337CC527-08FC-C848-BFCA-B144F753023D}" srcOrd="0" destOrd="0" presId="urn:microsoft.com/office/officeart/2005/8/layout/process1"/>
    <dgm:cxn modelId="{3F620529-A7E0-B044-9F16-8D7C4F0F9C63}" srcId="{1F752E69-1F39-2547-A114-7EEF4C8915B4}" destId="{449A2E47-1615-1441-B0D1-97E0ED537F0E}" srcOrd="0" destOrd="0" parTransId="{85BC63C0-75B3-E14A-94E4-40A5708C9823}" sibTransId="{B283F3B4-044E-4544-8361-61F9D5789302}"/>
    <dgm:cxn modelId="{22786E2C-0235-074B-95EE-0926DAA81231}" srcId="{1F752E69-1F39-2547-A114-7EEF4C8915B4}" destId="{0A7DBD07-F780-034C-A320-DD68ADC5D3F9}" srcOrd="2" destOrd="0" parTransId="{165E1A72-74B5-EF49-821C-8C33E95851C5}" sibTransId="{7EC0C8C9-8DDA-394F-9E69-3CB47BDDA167}"/>
    <dgm:cxn modelId="{EC304930-DF7F-FD4C-9998-48CE72DB696E}" srcId="{1F752E69-1F39-2547-A114-7EEF4C8915B4}" destId="{5C94F903-F44A-0944-9082-74C2ED50D947}" srcOrd="4" destOrd="0" parTransId="{9A630788-2C2E-E143-B488-CFCF9F831C25}" sibTransId="{7A81E670-C6FD-1143-AF64-ED98D648AE49}"/>
    <dgm:cxn modelId="{EE681E32-C2CC-A443-91B1-3C32ECC5930C}" type="presOf" srcId="{1F752E69-1F39-2547-A114-7EEF4C8915B4}" destId="{B8D4158F-77E6-F341-B776-B4FD0027EEDB}" srcOrd="0" destOrd="0" presId="urn:microsoft.com/office/officeart/2005/8/layout/process1"/>
    <dgm:cxn modelId="{0266CF3B-CC84-AE4B-8D20-A741D1556D22}" type="presOf" srcId="{3E926A13-8841-254D-ACC0-0CBD63514736}" destId="{D7FBBEAE-BF96-2346-9326-EF7C26F1B5B3}" srcOrd="1" destOrd="0" presId="urn:microsoft.com/office/officeart/2005/8/layout/process1"/>
    <dgm:cxn modelId="{B159FF53-E3AB-844C-B88B-CF66AFC08F01}" type="presOf" srcId="{80E870FE-8C0C-B64E-87B4-E5B1ACEEE52C}" destId="{829EA7DA-93F1-8C4C-BDF3-CBCE3E30EB84}" srcOrd="0" destOrd="0" presId="urn:microsoft.com/office/officeart/2005/8/layout/process1"/>
    <dgm:cxn modelId="{643ABB6F-32E8-964E-A7A5-2E5CC2E3A7A0}" type="presOf" srcId="{7EC0C8C9-8DDA-394F-9E69-3CB47BDDA167}" destId="{BFA556DA-A6A5-F84B-A74A-C6FD1D843AEE}" srcOrd="1" destOrd="0" presId="urn:microsoft.com/office/officeart/2005/8/layout/process1"/>
    <dgm:cxn modelId="{2BBB6471-609C-4545-B1EA-0581FB584A2B}" type="presOf" srcId="{449A2E47-1615-1441-B0D1-97E0ED537F0E}" destId="{B3744ABC-7E4D-334D-8A5D-0E0934CF68B2}" srcOrd="0" destOrd="0" presId="urn:microsoft.com/office/officeart/2005/8/layout/process1"/>
    <dgm:cxn modelId="{344DF298-8A97-704C-8474-F9EF66994C4F}" type="presOf" srcId="{3E926A13-8841-254D-ACC0-0CBD63514736}" destId="{526B7B09-F233-7046-8F09-D02CB853223B}" srcOrd="0" destOrd="0" presId="urn:microsoft.com/office/officeart/2005/8/layout/process1"/>
    <dgm:cxn modelId="{70EFD49E-6A7E-7A47-82FF-4E1D9AA5A596}" type="presOf" srcId="{529A12C6-5D08-5A42-B920-70EB9DF17D37}" destId="{5C05F83D-0F3D-8547-873C-EE108C67E07B}" srcOrd="0" destOrd="0" presId="urn:microsoft.com/office/officeart/2005/8/layout/process1"/>
    <dgm:cxn modelId="{6C89C7A2-95F4-6D43-BB9B-FA41D1F52131}" type="presOf" srcId="{B283F3B4-044E-4544-8361-61F9D5789302}" destId="{5E9BD03A-8265-F148-9FDA-24B6CDF3F0FB}" srcOrd="1" destOrd="0" presId="urn:microsoft.com/office/officeart/2005/8/layout/process1"/>
    <dgm:cxn modelId="{0540EAA2-C726-ED41-BE93-65547BD83ED0}" type="presOf" srcId="{7E780EB3-5CE7-A44C-85C2-3725F07A2DFF}" destId="{56D97D31-AA09-A74C-A853-49156B25974C}" srcOrd="0" destOrd="0" presId="urn:microsoft.com/office/officeart/2005/8/layout/process1"/>
    <dgm:cxn modelId="{ACB2BFA3-88E4-8F46-9BEB-C1BF2A3B1A1E}" type="presOf" srcId="{0A7DBD07-F780-034C-A320-DD68ADC5D3F9}" destId="{B3CE1146-312F-8440-90C4-CB75E5923CE4}" srcOrd="0" destOrd="0" presId="urn:microsoft.com/office/officeart/2005/8/layout/process1"/>
    <dgm:cxn modelId="{CA60D6A7-AC2F-0847-8E91-90B5634EA783}" type="presOf" srcId="{C49D7111-874C-944F-A6B4-D779815B3DA2}" destId="{C342A6DE-85A3-BF45-8243-53EDE1B891B0}" srcOrd="0" destOrd="0" presId="urn:microsoft.com/office/officeart/2005/8/layout/process1"/>
    <dgm:cxn modelId="{92F237E1-C5E6-6A41-B486-34957486DC5F}" type="presOf" srcId="{7EC0C8C9-8DDA-394F-9E69-3CB47BDDA167}" destId="{5215038B-A833-6C47-AC5B-46529D3F4540}" srcOrd="0" destOrd="0" presId="urn:microsoft.com/office/officeart/2005/8/layout/process1"/>
    <dgm:cxn modelId="{68ABDDF3-82BB-3846-A472-CA40733ED5B4}" srcId="{1F752E69-1F39-2547-A114-7EEF4C8915B4}" destId="{7E780EB3-5CE7-A44C-85C2-3725F07A2DFF}" srcOrd="3" destOrd="0" parTransId="{1D8936EF-2556-8D45-B452-18BF4334375C}" sibTransId="{80E870FE-8C0C-B64E-87B4-E5B1ACEEE52C}"/>
    <dgm:cxn modelId="{09C957F5-82EA-A74F-89AA-4F1C644C9823}" srcId="{1F752E69-1F39-2547-A114-7EEF4C8915B4}" destId="{C49D7111-874C-944F-A6B4-D779815B3DA2}" srcOrd="5" destOrd="0" parTransId="{82C8EA1A-054F-A14F-9F77-FD3BEA5823FB}" sibTransId="{47129ED5-BD03-7540-AB69-8955AC63ED16}"/>
    <dgm:cxn modelId="{354762F9-57CB-B04D-9F18-5266F332A6D0}" type="presOf" srcId="{7A81E670-C6FD-1143-AF64-ED98D648AE49}" destId="{4DE769EE-983B-384F-A23D-F3F09CBDEAF4}" srcOrd="1" destOrd="0" presId="urn:microsoft.com/office/officeart/2005/8/layout/process1"/>
    <dgm:cxn modelId="{4653F5FB-FE15-A845-80F9-EB74F9A6B06D}" type="presOf" srcId="{B283F3B4-044E-4544-8361-61F9D5789302}" destId="{CD51046D-E7B8-8D44-B5AA-1E4A43B33A87}" srcOrd="0" destOrd="0" presId="urn:microsoft.com/office/officeart/2005/8/layout/process1"/>
    <dgm:cxn modelId="{695D8E78-63E6-B24D-BF48-893B3D63064D}" type="presParOf" srcId="{B8D4158F-77E6-F341-B776-B4FD0027EEDB}" destId="{B3744ABC-7E4D-334D-8A5D-0E0934CF68B2}" srcOrd="0" destOrd="0" presId="urn:microsoft.com/office/officeart/2005/8/layout/process1"/>
    <dgm:cxn modelId="{31C240FF-FED5-9743-86C8-27697DE01450}" type="presParOf" srcId="{B8D4158F-77E6-F341-B776-B4FD0027EEDB}" destId="{CD51046D-E7B8-8D44-B5AA-1E4A43B33A87}" srcOrd="1" destOrd="0" presId="urn:microsoft.com/office/officeart/2005/8/layout/process1"/>
    <dgm:cxn modelId="{FB5E75F2-2E6B-B148-8D6C-BA00B4F65C79}" type="presParOf" srcId="{CD51046D-E7B8-8D44-B5AA-1E4A43B33A87}" destId="{5E9BD03A-8265-F148-9FDA-24B6CDF3F0FB}" srcOrd="0" destOrd="0" presId="urn:microsoft.com/office/officeart/2005/8/layout/process1"/>
    <dgm:cxn modelId="{F7688421-5CB3-2649-8905-7DF25D8F3D4A}" type="presParOf" srcId="{B8D4158F-77E6-F341-B776-B4FD0027EEDB}" destId="{5C05F83D-0F3D-8547-873C-EE108C67E07B}" srcOrd="2" destOrd="0" presId="urn:microsoft.com/office/officeart/2005/8/layout/process1"/>
    <dgm:cxn modelId="{4337E91A-5AC0-B94D-B3F5-5A2D6B8E29A4}" type="presParOf" srcId="{B8D4158F-77E6-F341-B776-B4FD0027EEDB}" destId="{526B7B09-F233-7046-8F09-D02CB853223B}" srcOrd="3" destOrd="0" presId="urn:microsoft.com/office/officeart/2005/8/layout/process1"/>
    <dgm:cxn modelId="{60E418F2-6AFE-B24E-9C09-1735942DF7F7}" type="presParOf" srcId="{526B7B09-F233-7046-8F09-D02CB853223B}" destId="{D7FBBEAE-BF96-2346-9326-EF7C26F1B5B3}" srcOrd="0" destOrd="0" presId="urn:microsoft.com/office/officeart/2005/8/layout/process1"/>
    <dgm:cxn modelId="{D3425C68-9C82-3549-BDE1-13A177765042}" type="presParOf" srcId="{B8D4158F-77E6-F341-B776-B4FD0027EEDB}" destId="{B3CE1146-312F-8440-90C4-CB75E5923CE4}" srcOrd="4" destOrd="0" presId="urn:microsoft.com/office/officeart/2005/8/layout/process1"/>
    <dgm:cxn modelId="{877A399C-8A6C-A146-B1C9-6B1A0A40B5E8}" type="presParOf" srcId="{B8D4158F-77E6-F341-B776-B4FD0027EEDB}" destId="{5215038B-A833-6C47-AC5B-46529D3F4540}" srcOrd="5" destOrd="0" presId="urn:microsoft.com/office/officeart/2005/8/layout/process1"/>
    <dgm:cxn modelId="{1651404D-75F2-C840-ACF9-C535F08C4810}" type="presParOf" srcId="{5215038B-A833-6C47-AC5B-46529D3F4540}" destId="{BFA556DA-A6A5-F84B-A74A-C6FD1D843AEE}" srcOrd="0" destOrd="0" presId="urn:microsoft.com/office/officeart/2005/8/layout/process1"/>
    <dgm:cxn modelId="{10651CAC-6317-FD4D-AA8D-09E6782F894D}" type="presParOf" srcId="{B8D4158F-77E6-F341-B776-B4FD0027EEDB}" destId="{56D97D31-AA09-A74C-A853-49156B25974C}" srcOrd="6" destOrd="0" presId="urn:microsoft.com/office/officeart/2005/8/layout/process1"/>
    <dgm:cxn modelId="{F24E333E-647F-EE40-82C0-C7169F0CC633}" type="presParOf" srcId="{B8D4158F-77E6-F341-B776-B4FD0027EEDB}" destId="{829EA7DA-93F1-8C4C-BDF3-CBCE3E30EB84}" srcOrd="7" destOrd="0" presId="urn:microsoft.com/office/officeart/2005/8/layout/process1"/>
    <dgm:cxn modelId="{C2ACFCD9-ED04-7E46-9DA3-9618AEFC0C82}" type="presParOf" srcId="{829EA7DA-93F1-8C4C-BDF3-CBCE3E30EB84}" destId="{782E96C9-11BA-6F48-A762-4702E7CBE986}" srcOrd="0" destOrd="0" presId="urn:microsoft.com/office/officeart/2005/8/layout/process1"/>
    <dgm:cxn modelId="{42901616-F242-D148-AA32-850CA0AED713}" type="presParOf" srcId="{B8D4158F-77E6-F341-B776-B4FD0027EEDB}" destId="{E317431C-D925-8548-9129-9FAE065F032F}" srcOrd="8" destOrd="0" presId="urn:microsoft.com/office/officeart/2005/8/layout/process1"/>
    <dgm:cxn modelId="{00E26BE5-1CAD-5749-BF60-3B9576969C45}" type="presParOf" srcId="{B8D4158F-77E6-F341-B776-B4FD0027EEDB}" destId="{337CC527-08FC-C848-BFCA-B144F753023D}" srcOrd="9" destOrd="0" presId="urn:microsoft.com/office/officeart/2005/8/layout/process1"/>
    <dgm:cxn modelId="{106128AF-6DE1-8B4E-8453-B68D4ABC6A38}" type="presParOf" srcId="{337CC527-08FC-C848-BFCA-B144F753023D}" destId="{4DE769EE-983B-384F-A23D-F3F09CBDEAF4}" srcOrd="0" destOrd="0" presId="urn:microsoft.com/office/officeart/2005/8/layout/process1"/>
    <dgm:cxn modelId="{19A36DD7-9984-A847-9A7F-9B15C26747F2}" type="presParOf" srcId="{B8D4158F-77E6-F341-B776-B4FD0027EEDB}" destId="{C342A6DE-85A3-BF45-8243-53EDE1B891B0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752E69-1F39-2547-A114-7EEF4C8915B4}" type="doc">
      <dgm:prSet loTypeId="urn:microsoft.com/office/officeart/2005/8/layout/process1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49A2E47-1615-1441-B0D1-97E0ED537F0E}">
      <dgm:prSet phldrT="[Text]" custT="1"/>
      <dgm:spPr/>
      <dgm:t>
        <a:bodyPr anchor="t"/>
        <a:lstStyle/>
        <a:p>
          <a:pPr algn="l"/>
          <a:r>
            <a:rPr lang="en-US" sz="1800" b="1" kern="1200" dirty="0">
              <a:solidFill>
                <a:schemeClr val="tx1"/>
              </a:solidFill>
              <a:effectLst/>
              <a:latin typeface="+mn-lt"/>
              <a:ea typeface="MS Mincho" panose="02020609040205080304" pitchFamily="49" charset="-128"/>
            </a:rPr>
            <a:t>Before Signing the Import Contract</a:t>
          </a:r>
        </a:p>
        <a:p>
          <a:pPr algn="l"/>
          <a:r>
            <a:rPr lang="en-US" sz="1200" b="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1.1 Fertilizer import contract (DGPSA)</a:t>
          </a:r>
          <a:endParaRPr lang="en-CI" sz="1200" b="0" kern="1200" dirty="0">
            <a:solidFill>
              <a:srgbClr val="403B33"/>
            </a:solidFill>
            <a:effectLst/>
            <a:latin typeface="Calibri" panose="020F0502020204030204"/>
            <a:ea typeface="MS Mincho" panose="02020609040205080304" pitchFamily="49" charset="-128"/>
            <a:cs typeface="+mn-cs"/>
          </a:endParaRPr>
        </a:p>
        <a:p>
          <a:pPr algn="l"/>
          <a:r>
            <a:rPr lang="en-US" sz="1200" b="0" kern="1200" dirty="0">
              <a:solidFill>
                <a:srgbClr val="403B33"/>
              </a:solidFill>
              <a:effectLst/>
              <a:latin typeface="+mn-lt"/>
              <a:ea typeface="MS Mincho" panose="02020609040205080304" pitchFamily="49" charset="-128"/>
            </a:rPr>
            <a:t>1.2 Annual import code (Min. Trade)</a:t>
          </a:r>
          <a:endParaRPr lang="en-CI" sz="1200" b="0" kern="1200" dirty="0">
            <a:effectLst/>
            <a:latin typeface="+mn-lt"/>
            <a:ea typeface="MS Mincho" panose="02020609040205080304" pitchFamily="49" charset="-128"/>
          </a:endParaRPr>
        </a:p>
        <a:p>
          <a:pPr algn="l"/>
          <a:r>
            <a:rPr lang="en-US" sz="1200" b="0" kern="1200" dirty="0">
              <a:solidFill>
                <a:srgbClr val="403B33"/>
              </a:solidFill>
              <a:effectLst/>
              <a:latin typeface="+mn-lt"/>
              <a:ea typeface="MS Mincho" panose="02020609040205080304" pitchFamily="49" charset="-128"/>
            </a:rPr>
            <a:t>1.3 Supplier quotation</a:t>
          </a:r>
        </a:p>
        <a:p>
          <a:pPr algn="l"/>
          <a:r>
            <a:rPr lang="fr-CI" sz="1200" b="0" kern="1200" dirty="0">
              <a:solidFill>
                <a:srgbClr val="403B33"/>
              </a:solidFill>
              <a:effectLst/>
              <a:latin typeface="+mn-lt"/>
              <a:ea typeface="MS Mincho" panose="02020609040205080304" pitchFamily="49" charset="-128"/>
            </a:rPr>
            <a:t>1.4 VAT exemption (DGPSA)</a:t>
          </a:r>
        </a:p>
        <a:p>
          <a:pPr algn="l"/>
          <a:r>
            <a:rPr lang="en-US" sz="1200" b="0" kern="1200" dirty="0">
              <a:solidFill>
                <a:srgbClr val="403B33"/>
              </a:solidFill>
              <a:effectLst/>
              <a:latin typeface="+mn-lt"/>
              <a:ea typeface="MS Mincho" panose="02020609040205080304" pitchFamily="49" charset="-128"/>
            </a:rPr>
            <a:t>1.5 Import Prior Authorization (API) (DGPSA via GUCE)</a:t>
          </a:r>
        </a:p>
        <a:p>
          <a:pPr algn="l"/>
          <a:r>
            <a:rPr lang="en-US" sz="1200" b="0" kern="1200" dirty="0">
              <a:solidFill>
                <a:srgbClr val="403B33"/>
              </a:solidFill>
              <a:effectLst/>
              <a:latin typeface="+mn-lt"/>
              <a:ea typeface="MS Mincho" panose="02020609040205080304" pitchFamily="49" charset="-128"/>
            </a:rPr>
            <a:t>1.6 Import Declaration Form (FDI) (GUCE)</a:t>
          </a:r>
          <a:endParaRPr lang="fr-CI" sz="1200" b="0" kern="1200" dirty="0">
            <a:solidFill>
              <a:srgbClr val="403B33"/>
            </a:solidFill>
            <a:effectLst/>
            <a:latin typeface="+mn-lt"/>
            <a:ea typeface="MS Mincho" panose="02020609040205080304" pitchFamily="49" charset="-128"/>
          </a:endParaRPr>
        </a:p>
      </dgm:t>
    </dgm:pt>
    <dgm:pt modelId="{85BC63C0-75B3-E14A-94E4-40A5708C9823}" type="parTrans" cxnId="{3F620529-A7E0-B044-9F16-8D7C4F0F9C63}">
      <dgm:prSet/>
      <dgm:spPr/>
      <dgm:t>
        <a:bodyPr/>
        <a:lstStyle/>
        <a:p>
          <a:endParaRPr lang="en-US" sz="3200">
            <a:latin typeface="+mn-lt"/>
          </a:endParaRPr>
        </a:p>
      </dgm:t>
    </dgm:pt>
    <dgm:pt modelId="{B283F3B4-044E-4544-8361-61F9D5789302}" type="sibTrans" cxnId="{3F620529-A7E0-B044-9F16-8D7C4F0F9C63}">
      <dgm:prSet custT="1"/>
      <dgm:spPr/>
      <dgm:t>
        <a:bodyPr/>
        <a:lstStyle/>
        <a:p>
          <a:endParaRPr lang="en-US" sz="1000">
            <a:latin typeface="+mn-lt"/>
          </a:endParaRPr>
        </a:p>
      </dgm:t>
    </dgm:pt>
    <dgm:pt modelId="{2766945B-20E2-684C-A6CD-5C874E683F17}">
      <dgm:prSet custT="1"/>
      <dgm:spPr/>
      <dgm:t>
        <a:bodyPr anchor="t"/>
        <a:lstStyle/>
        <a:p>
          <a:pPr algn="ctr"/>
          <a:r>
            <a:rPr lang="en-US" sz="1800" b="1" kern="1200" dirty="0">
              <a:solidFill>
                <a:prstClr val="black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Maritime</a:t>
          </a:r>
          <a:r>
            <a:rPr lang="en-US" sz="1800" b="1" kern="1200" dirty="0">
              <a:solidFill>
                <a:srgbClr val="FFFFFF"/>
              </a:solidFill>
              <a:effectLst/>
              <a:latin typeface="+mn-lt"/>
              <a:ea typeface="MS Mincho" panose="02020609040205080304" pitchFamily="49" charset="-128"/>
            </a:rPr>
            <a:t> </a:t>
          </a:r>
          <a:r>
            <a:rPr lang="en-US" sz="1800" b="1" kern="1200" dirty="0">
              <a:solidFill>
                <a:prstClr val="black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Transport</a:t>
          </a:r>
        </a:p>
        <a:p>
          <a:pPr algn="l"/>
          <a:r>
            <a:rPr lang="en-US" sz="1200" b="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3.1 Transmit COC to VOC</a:t>
          </a:r>
        </a:p>
        <a:p>
          <a:pPr algn="l"/>
          <a:r>
            <a:rPr lang="en-US" sz="1200" b="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3.2 Cargo tracking note (CTN) from OIC</a:t>
          </a:r>
        </a:p>
        <a:p>
          <a:pPr algn="l"/>
          <a:r>
            <a:rPr lang="en-US" sz="1200" b="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3.3 Obtain a Value Classification Final Report (RFCV) at GUCE</a:t>
          </a:r>
        </a:p>
        <a:p>
          <a:pPr algn="l"/>
          <a:r>
            <a:rPr lang="en-US" sz="1200" b="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3.4 Freight forwarder and port handling contracts</a:t>
          </a:r>
        </a:p>
        <a:p>
          <a:pPr algn="l"/>
          <a:r>
            <a:rPr lang="en-US" sz="1200" b="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3.5 Local insurance for unloaded goods</a:t>
          </a:r>
        </a:p>
      </dgm:t>
    </dgm:pt>
    <dgm:pt modelId="{24719480-F943-AC46-B3D0-0332D14FAF90}" type="parTrans" cxnId="{61137CAD-3D31-7C44-9519-A977A25D7FD7}">
      <dgm:prSet/>
      <dgm:spPr/>
      <dgm:t>
        <a:bodyPr/>
        <a:lstStyle/>
        <a:p>
          <a:endParaRPr lang="en-US" sz="3200">
            <a:latin typeface="+mn-lt"/>
          </a:endParaRPr>
        </a:p>
      </dgm:t>
    </dgm:pt>
    <dgm:pt modelId="{2B086151-D1CC-A449-B3D8-01C1A68CFF14}" type="sibTrans" cxnId="{61137CAD-3D31-7C44-9519-A977A25D7FD7}">
      <dgm:prSet custT="1"/>
      <dgm:spPr/>
      <dgm:t>
        <a:bodyPr/>
        <a:lstStyle/>
        <a:p>
          <a:endParaRPr lang="en-US" sz="1000">
            <a:latin typeface="+mn-lt"/>
          </a:endParaRPr>
        </a:p>
      </dgm:t>
    </dgm:pt>
    <dgm:pt modelId="{26327270-C9CA-B145-BC40-52C735CEBAD3}">
      <dgm:prSet custT="1"/>
      <dgm:spPr/>
      <dgm:t>
        <a:bodyPr anchor="t"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prstClr val="black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Prior to shipment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2.1 Import contract signature</a:t>
          </a:r>
          <a:endParaRPr lang="en-CI" sz="1200" b="0" kern="1200" dirty="0">
            <a:solidFill>
              <a:srgbClr val="403B33"/>
            </a:solidFill>
            <a:effectLst/>
            <a:latin typeface="Calibri" panose="020F0502020204030204"/>
            <a:ea typeface="MS Mincho" panose="02020609040205080304" pitchFamily="49" charset="-128"/>
            <a:cs typeface="+mn-cs"/>
          </a:endParaRP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2.2 Contract with maritime carrier + insurance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2.3 Compliance check of the shipment by a certified controlling company with mandatory physical inspection of fertilizers to obtain a Certificate of Conformity (COC)</a:t>
          </a:r>
          <a:endParaRPr lang="en-CI" sz="1200" b="0" kern="1200" dirty="0">
            <a:solidFill>
              <a:srgbClr val="403B33"/>
            </a:solidFill>
            <a:effectLst/>
            <a:latin typeface="Calibri" panose="020F0502020204030204"/>
            <a:ea typeface="MS Mincho" panose="02020609040205080304" pitchFamily="49" charset="-128"/>
            <a:cs typeface="+mn-cs"/>
          </a:endParaRPr>
        </a:p>
      </dgm:t>
    </dgm:pt>
    <dgm:pt modelId="{CEFB5148-8F6D-E248-8864-95D15DE474B8}" type="parTrans" cxnId="{6BB809A6-8C5D-5A45-AC4F-CBF3D3B3E9C6}">
      <dgm:prSet/>
      <dgm:spPr/>
      <dgm:t>
        <a:bodyPr/>
        <a:lstStyle/>
        <a:p>
          <a:endParaRPr lang="en-US" sz="3200">
            <a:latin typeface="+mn-lt"/>
          </a:endParaRPr>
        </a:p>
      </dgm:t>
    </dgm:pt>
    <dgm:pt modelId="{1CB2C40B-2786-BE4C-9542-97DE52C5BF87}" type="sibTrans" cxnId="{6BB809A6-8C5D-5A45-AC4F-CBF3D3B3E9C6}">
      <dgm:prSet custT="1"/>
      <dgm:spPr/>
      <dgm:t>
        <a:bodyPr/>
        <a:lstStyle/>
        <a:p>
          <a:endParaRPr lang="en-US" sz="1000">
            <a:latin typeface="+mn-lt"/>
          </a:endParaRPr>
        </a:p>
      </dgm:t>
    </dgm:pt>
    <dgm:pt modelId="{7C192ED8-BA60-9143-857F-B9485477B632}">
      <dgm:prSet custT="1"/>
      <dgm:spPr/>
      <dgm:t>
        <a:bodyPr anchor="t"/>
        <a:lstStyle/>
        <a:p>
          <a:pPr algn="l"/>
          <a:r>
            <a:rPr lang="en-US" sz="1800" b="1" kern="1200" dirty="0">
              <a:solidFill>
                <a:prstClr val="black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Clearance or Transit</a:t>
          </a:r>
        </a:p>
        <a:p>
          <a:pPr algn="l"/>
          <a:br>
            <a:rPr lang="en-US" sz="700" b="1" kern="1200" dirty="0">
              <a:latin typeface="+mn-lt"/>
            </a:rPr>
          </a:br>
          <a:r>
            <a:rPr lang="en-US" sz="1200" b="1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5.1 Direct import (CI customs clearance)</a:t>
          </a:r>
          <a:b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</a:br>
          <a: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Customs entry via SYDAM (</a:t>
          </a:r>
          <a:r>
            <a:rPr lang="en-US" sz="1200" kern="1200" dirty="0" err="1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Sydonia</a:t>
          </a:r>
          <a: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 World) </a:t>
          </a:r>
          <a: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  <a:sym typeface="Symbol" pitchFamily="2" charset="2"/>
            </a:rPr>
            <a:t></a:t>
          </a:r>
          <a: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 Customs payment </a:t>
          </a:r>
          <a: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  <a:sym typeface="Symbol" pitchFamily="2" charset="2"/>
            </a:rPr>
            <a:t></a:t>
          </a:r>
          <a: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 Receipt Good to Remove (BAE)</a:t>
          </a:r>
          <a:b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</a:br>
          <a:r>
            <a:rPr lang="en-US" sz="1200" b="1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5.2 Direct transit (clearance in Mali or Burkina Faso): </a:t>
          </a:r>
          <a: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EX3000/T1 declaration (customs CI Mali BF) via SYDAM </a:t>
          </a:r>
          <a: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  <a:sym typeface="Symbol" pitchFamily="2" charset="2"/>
            </a:rPr>
            <a:t></a:t>
          </a:r>
          <a: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 Transit warehouse storage </a:t>
          </a:r>
          <a: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  <a:sym typeface="Symbol" pitchFamily="2" charset="2"/>
            </a:rPr>
            <a:t></a:t>
          </a:r>
          <a: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 RGF </a:t>
          </a:r>
          <a:r>
            <a:rPr lang="en-US" sz="1200" kern="1200" dirty="0" err="1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payment+installation</a:t>
          </a:r>
          <a: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 GPS </a:t>
          </a:r>
          <a: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  <a:sym typeface="Symbol" pitchFamily="2" charset="2"/>
            </a:rPr>
            <a:t></a:t>
          </a:r>
          <a: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 BAE tag</a:t>
          </a:r>
          <a:endParaRPr lang="en-CI" sz="1200" kern="1200" dirty="0">
            <a:solidFill>
              <a:srgbClr val="403B33"/>
            </a:solidFill>
            <a:effectLst/>
            <a:latin typeface="Calibri" panose="020F0502020204030204"/>
            <a:ea typeface="MS Mincho" panose="02020609040205080304" pitchFamily="49" charset="-128"/>
            <a:cs typeface="+mn-cs"/>
          </a:endParaRPr>
        </a:p>
      </dgm:t>
    </dgm:pt>
    <dgm:pt modelId="{1B4E5491-4B1E-2747-B920-5D3FF6E033B3}" type="parTrans" cxnId="{2E3344DF-C2B2-7849-AB67-4539E4667A8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C1191B3-9713-5549-B223-F5266507471E}" type="sibTrans" cxnId="{2E3344DF-C2B2-7849-AB67-4539E4667A8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276E5A3-CBBA-4E43-932C-8A38275DA43A}">
      <dgm:prSet phldrT="[Text]" custT="1"/>
      <dgm:spPr/>
      <dgm:t>
        <a:bodyPr anchor="t"/>
        <a:lstStyle/>
        <a:p>
          <a:pPr algn="ctr"/>
          <a:r>
            <a:rPr lang="en-US" sz="1800" b="1" kern="1200" dirty="0">
              <a:solidFill>
                <a:prstClr val="black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Unloading</a:t>
          </a:r>
        </a:p>
        <a:p>
          <a:pPr algn="l"/>
          <a:endParaRPr lang="en-US" sz="1200" kern="1200" dirty="0">
            <a:solidFill>
              <a:srgbClr val="403B33"/>
            </a:solidFill>
            <a:effectLst/>
            <a:latin typeface="+mn-lt"/>
            <a:ea typeface="MS Mincho" panose="02020609040205080304" pitchFamily="49" charset="-128"/>
          </a:endParaRPr>
        </a:p>
        <a:p>
          <a:pPr algn="l"/>
          <a:r>
            <a:rPr lang="en-US" sz="1200" kern="1200" dirty="0">
              <a:solidFill>
                <a:srgbClr val="403B33"/>
              </a:solidFill>
              <a:effectLst/>
              <a:latin typeface="+mn-lt"/>
              <a:ea typeface="MS Mincho" panose="02020609040205080304" pitchFamily="49" charset="-128"/>
            </a:rPr>
            <a:t>4.1 Request to berth and approach by consignee, then berthing</a:t>
          </a:r>
        </a:p>
        <a:p>
          <a:pPr algn="l"/>
          <a:r>
            <a:rPr lang="en-US" sz="1200" kern="1200" dirty="0">
              <a:solidFill>
                <a:srgbClr val="403B33"/>
              </a:solidFill>
              <a:effectLst/>
              <a:latin typeface="+mn-lt"/>
              <a:ea typeface="MS Mincho" panose="02020609040205080304" pitchFamily="49" charset="-128"/>
            </a:rPr>
            <a:t>4.2 Onboard handling (unloading)</a:t>
          </a:r>
        </a:p>
        <a:p>
          <a:pPr algn="l"/>
          <a:r>
            <a:rPr lang="en-US" sz="1200" kern="1200" dirty="0">
              <a:solidFill>
                <a:srgbClr val="403B33"/>
              </a:solidFill>
              <a:effectLst/>
              <a:latin typeface="+mn-lt"/>
              <a:ea typeface="MS Mincho" panose="02020609040205080304" pitchFamily="49" charset="-128"/>
            </a:rPr>
            <a:t>4.3 Bill of lading (BL) exchange from consignee to the freight forwarder</a:t>
          </a:r>
          <a:endParaRPr lang="en-US" sz="1200" kern="1200" dirty="0">
            <a:latin typeface="+mn-lt"/>
          </a:endParaRPr>
        </a:p>
      </dgm:t>
    </dgm:pt>
    <dgm:pt modelId="{D73A078E-840C-EC40-AF20-A5FF1624CEF6}" type="sibTrans" cxnId="{B6ED3B00-5294-6E44-97F0-5E064AB40D74}">
      <dgm:prSet/>
      <dgm:spPr/>
      <dgm:t>
        <a:bodyPr/>
        <a:lstStyle/>
        <a:p>
          <a:endParaRPr lang="en-US" sz="3200">
            <a:latin typeface="+mn-lt"/>
          </a:endParaRPr>
        </a:p>
      </dgm:t>
    </dgm:pt>
    <dgm:pt modelId="{F31785D2-23C1-E948-B89A-E75A61F430C7}" type="parTrans" cxnId="{B6ED3B00-5294-6E44-97F0-5E064AB40D74}">
      <dgm:prSet/>
      <dgm:spPr/>
      <dgm:t>
        <a:bodyPr/>
        <a:lstStyle/>
        <a:p>
          <a:endParaRPr lang="en-US" sz="3200">
            <a:latin typeface="+mn-lt"/>
          </a:endParaRPr>
        </a:p>
      </dgm:t>
    </dgm:pt>
    <dgm:pt modelId="{CDC4DEC6-990A-6948-9FB0-6046F6AFD64B}">
      <dgm:prSet custT="1"/>
      <dgm:spPr>
        <a:solidFill>
          <a:schemeClr val="accent5">
            <a:lumMod val="20000"/>
            <a:lumOff val="80000"/>
          </a:schemeClr>
        </a:solidFill>
      </dgm:spPr>
      <dgm:t>
        <a:bodyPr anchor="t"/>
        <a:lstStyle/>
        <a:p>
          <a:pPr algn="l"/>
          <a:r>
            <a:rPr lang="en-US" sz="1800" b="1" kern="1200" dirty="0">
              <a:solidFill>
                <a:prstClr val="black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Ex-Port and Delivery</a:t>
          </a:r>
          <a:br>
            <a:rPr lang="en-US" sz="700" b="1" kern="1200" dirty="0">
              <a:latin typeface="+mn-lt"/>
            </a:rPr>
          </a:br>
          <a:r>
            <a:rPr lang="en-US" sz="700" b="1" kern="1200" dirty="0">
              <a:latin typeface="+mn-lt"/>
            </a:rPr>
            <a:t>\</a:t>
          </a:r>
        </a:p>
        <a:p>
          <a:pPr algn="l"/>
          <a:r>
            <a:rPr lang="en-US" sz="1200" b="1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6.1 Port delivery: </a:t>
          </a:r>
          <a: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unpack and/or truck loading by the importer or its carrier in the port, exit with BAE</a:t>
          </a:r>
          <a:b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</a:br>
          <a:r>
            <a:rPr lang="en-US" sz="1200" b="1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6.2 Delivery to importer’s warehouse</a:t>
          </a:r>
          <a: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: Shipping carrier, freight forwarder, or land handler deliver to importer</a:t>
          </a:r>
          <a:b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</a:br>
          <a:r>
            <a:rPr lang="en-US" sz="1200" b="1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6.3 Delivery in Mali or Burkina Faso</a:t>
          </a:r>
          <a: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: Freight forwarder organizes transport to importer’s warehouse and pays customs fees at land border</a:t>
          </a:r>
        </a:p>
      </dgm:t>
    </dgm:pt>
    <dgm:pt modelId="{03CD7021-1D69-F047-AE21-8CD94151443A}" type="parTrans" cxnId="{AA67571D-DE2A-5E4A-B5C8-A062A8B907B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4D639DF-D5A9-0140-904B-9184307C124B}" type="sibTrans" cxnId="{AA67571D-DE2A-5E4A-B5C8-A062A8B907B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8D4158F-77E6-F341-B776-B4FD0027EEDB}" type="pres">
      <dgm:prSet presAssocID="{1F752E69-1F39-2547-A114-7EEF4C8915B4}" presName="Name0" presStyleCnt="0">
        <dgm:presLayoutVars>
          <dgm:dir/>
          <dgm:resizeHandles val="exact"/>
        </dgm:presLayoutVars>
      </dgm:prSet>
      <dgm:spPr/>
    </dgm:pt>
    <dgm:pt modelId="{B3744ABC-7E4D-334D-8A5D-0E0934CF68B2}" type="pres">
      <dgm:prSet presAssocID="{449A2E47-1615-1441-B0D1-97E0ED537F0E}" presName="node" presStyleLbl="node1" presStyleIdx="0" presStyleCnt="6" custScaleX="121553" custScaleY="238535">
        <dgm:presLayoutVars>
          <dgm:bulletEnabled val="1"/>
        </dgm:presLayoutVars>
      </dgm:prSet>
      <dgm:spPr/>
    </dgm:pt>
    <dgm:pt modelId="{CD51046D-E7B8-8D44-B5AA-1E4A43B33A87}" type="pres">
      <dgm:prSet presAssocID="{B283F3B4-044E-4544-8361-61F9D5789302}" presName="sibTrans" presStyleLbl="sibTrans2D1" presStyleIdx="0" presStyleCnt="5"/>
      <dgm:spPr/>
    </dgm:pt>
    <dgm:pt modelId="{5E9BD03A-8265-F148-9FDA-24B6CDF3F0FB}" type="pres">
      <dgm:prSet presAssocID="{B283F3B4-044E-4544-8361-61F9D5789302}" presName="connectorText" presStyleLbl="sibTrans2D1" presStyleIdx="0" presStyleCnt="5"/>
      <dgm:spPr/>
    </dgm:pt>
    <dgm:pt modelId="{5E76475B-CB73-8646-A5DF-FEEA628CBEFC}" type="pres">
      <dgm:prSet presAssocID="{26327270-C9CA-B145-BC40-52C735CEBAD3}" presName="node" presStyleLbl="node1" presStyleIdx="1" presStyleCnt="6" custScaleX="109886" custScaleY="236759">
        <dgm:presLayoutVars>
          <dgm:bulletEnabled val="1"/>
        </dgm:presLayoutVars>
      </dgm:prSet>
      <dgm:spPr/>
    </dgm:pt>
    <dgm:pt modelId="{91A2169A-5CBA-2340-B754-23BDCCBA95B3}" type="pres">
      <dgm:prSet presAssocID="{1CB2C40B-2786-BE4C-9542-97DE52C5BF87}" presName="sibTrans" presStyleLbl="sibTrans2D1" presStyleIdx="1" presStyleCnt="5"/>
      <dgm:spPr/>
    </dgm:pt>
    <dgm:pt modelId="{6E0965D7-9E0A-8749-AA0F-EA8CFBF2EBFB}" type="pres">
      <dgm:prSet presAssocID="{1CB2C40B-2786-BE4C-9542-97DE52C5BF87}" presName="connectorText" presStyleLbl="sibTrans2D1" presStyleIdx="1" presStyleCnt="5"/>
      <dgm:spPr/>
    </dgm:pt>
    <dgm:pt modelId="{5B461C51-624D-D84A-9D29-27F38B919DE8}" type="pres">
      <dgm:prSet presAssocID="{2766945B-20E2-684C-A6CD-5C874E683F17}" presName="node" presStyleLbl="node1" presStyleIdx="2" presStyleCnt="6" custScaleY="235447">
        <dgm:presLayoutVars>
          <dgm:bulletEnabled val="1"/>
        </dgm:presLayoutVars>
      </dgm:prSet>
      <dgm:spPr/>
    </dgm:pt>
    <dgm:pt modelId="{30142990-19E4-414A-9F17-E54DC672485C}" type="pres">
      <dgm:prSet presAssocID="{2B086151-D1CC-A449-B3D8-01C1A68CFF14}" presName="sibTrans" presStyleLbl="sibTrans2D1" presStyleIdx="2" presStyleCnt="5"/>
      <dgm:spPr/>
    </dgm:pt>
    <dgm:pt modelId="{1414D606-6296-5A4D-A159-7F69F6BEB61B}" type="pres">
      <dgm:prSet presAssocID="{2B086151-D1CC-A449-B3D8-01C1A68CFF14}" presName="connectorText" presStyleLbl="sibTrans2D1" presStyleIdx="2" presStyleCnt="5"/>
      <dgm:spPr/>
    </dgm:pt>
    <dgm:pt modelId="{FC44B7B5-77C8-4D49-BFCB-6FACE83B5D08}" type="pres">
      <dgm:prSet presAssocID="{E276E5A3-CBBA-4E43-932C-8A38275DA43A}" presName="node" presStyleLbl="node1" presStyleIdx="3" presStyleCnt="6" custScaleY="237415">
        <dgm:presLayoutVars>
          <dgm:bulletEnabled val="1"/>
        </dgm:presLayoutVars>
      </dgm:prSet>
      <dgm:spPr/>
    </dgm:pt>
    <dgm:pt modelId="{E60E5108-0FC6-A744-B61B-23EE2D9AE840}" type="pres">
      <dgm:prSet presAssocID="{D73A078E-840C-EC40-AF20-A5FF1624CEF6}" presName="sibTrans" presStyleLbl="sibTrans2D1" presStyleIdx="3" presStyleCnt="5"/>
      <dgm:spPr/>
    </dgm:pt>
    <dgm:pt modelId="{E8C7A445-097E-3843-93AF-CE55D625F32F}" type="pres">
      <dgm:prSet presAssocID="{D73A078E-840C-EC40-AF20-A5FF1624CEF6}" presName="connectorText" presStyleLbl="sibTrans2D1" presStyleIdx="3" presStyleCnt="5"/>
      <dgm:spPr/>
    </dgm:pt>
    <dgm:pt modelId="{E2B456BA-95BE-4541-9BF3-1C805FDF2BE6}" type="pres">
      <dgm:prSet presAssocID="{7C192ED8-BA60-9143-857F-B9485477B632}" presName="node" presStyleLbl="node1" presStyleIdx="4" presStyleCnt="6" custScaleX="113431" custScaleY="238535">
        <dgm:presLayoutVars>
          <dgm:bulletEnabled val="1"/>
        </dgm:presLayoutVars>
      </dgm:prSet>
      <dgm:spPr/>
    </dgm:pt>
    <dgm:pt modelId="{4F9CD3B8-D959-B94B-A784-72EF0C54E5A2}" type="pres">
      <dgm:prSet presAssocID="{9C1191B3-9713-5549-B223-F5266507471E}" presName="sibTrans" presStyleLbl="sibTrans2D1" presStyleIdx="4" presStyleCnt="5"/>
      <dgm:spPr/>
    </dgm:pt>
    <dgm:pt modelId="{12C82876-18E6-F74A-A471-227F44336547}" type="pres">
      <dgm:prSet presAssocID="{9C1191B3-9713-5549-B223-F5266507471E}" presName="connectorText" presStyleLbl="sibTrans2D1" presStyleIdx="4" presStyleCnt="5"/>
      <dgm:spPr/>
    </dgm:pt>
    <dgm:pt modelId="{2477F461-9AB3-CB42-9A2C-45ED33E7A2CD}" type="pres">
      <dgm:prSet presAssocID="{CDC4DEC6-990A-6948-9FB0-6046F6AFD64B}" presName="node" presStyleLbl="node1" presStyleIdx="5" presStyleCnt="6" custScaleX="113612" custScaleY="238535">
        <dgm:presLayoutVars>
          <dgm:bulletEnabled val="1"/>
        </dgm:presLayoutVars>
      </dgm:prSet>
      <dgm:spPr/>
    </dgm:pt>
  </dgm:ptLst>
  <dgm:cxnLst>
    <dgm:cxn modelId="{B6ED3B00-5294-6E44-97F0-5E064AB40D74}" srcId="{1F752E69-1F39-2547-A114-7EEF4C8915B4}" destId="{E276E5A3-CBBA-4E43-932C-8A38275DA43A}" srcOrd="3" destOrd="0" parTransId="{F31785D2-23C1-E948-B89A-E75A61F430C7}" sibTransId="{D73A078E-840C-EC40-AF20-A5FF1624CEF6}"/>
    <dgm:cxn modelId="{E8366503-E78D-DF4F-ADAC-0F023B46C392}" type="presOf" srcId="{2B086151-D1CC-A449-B3D8-01C1A68CFF14}" destId="{30142990-19E4-414A-9F17-E54DC672485C}" srcOrd="0" destOrd="0" presId="urn:microsoft.com/office/officeart/2005/8/layout/process1"/>
    <dgm:cxn modelId="{5685A007-9AAB-2249-B369-0FC1F8EDB611}" type="presOf" srcId="{1CB2C40B-2786-BE4C-9542-97DE52C5BF87}" destId="{91A2169A-5CBA-2340-B754-23BDCCBA95B3}" srcOrd="0" destOrd="0" presId="urn:microsoft.com/office/officeart/2005/8/layout/process1"/>
    <dgm:cxn modelId="{60314211-D7F2-D044-AA8A-14B9893FCC6E}" type="presOf" srcId="{9C1191B3-9713-5549-B223-F5266507471E}" destId="{12C82876-18E6-F74A-A471-227F44336547}" srcOrd="1" destOrd="0" presId="urn:microsoft.com/office/officeart/2005/8/layout/process1"/>
    <dgm:cxn modelId="{AA67571D-DE2A-5E4A-B5C8-A062A8B907BA}" srcId="{1F752E69-1F39-2547-A114-7EEF4C8915B4}" destId="{CDC4DEC6-990A-6948-9FB0-6046F6AFD64B}" srcOrd="5" destOrd="0" parTransId="{03CD7021-1D69-F047-AE21-8CD94151443A}" sibTransId="{F4D639DF-D5A9-0140-904B-9184307C124B}"/>
    <dgm:cxn modelId="{3F620529-A7E0-B044-9F16-8D7C4F0F9C63}" srcId="{1F752E69-1F39-2547-A114-7EEF4C8915B4}" destId="{449A2E47-1615-1441-B0D1-97E0ED537F0E}" srcOrd="0" destOrd="0" parTransId="{85BC63C0-75B3-E14A-94E4-40A5708C9823}" sibTransId="{B283F3B4-044E-4544-8361-61F9D5789302}"/>
    <dgm:cxn modelId="{7FDA7830-3641-824E-A094-246F24CBB827}" type="presOf" srcId="{2766945B-20E2-684C-A6CD-5C874E683F17}" destId="{5B461C51-624D-D84A-9D29-27F38B919DE8}" srcOrd="0" destOrd="0" presId="urn:microsoft.com/office/officeart/2005/8/layout/process1"/>
    <dgm:cxn modelId="{EE681E32-C2CC-A443-91B1-3C32ECC5930C}" type="presOf" srcId="{1F752E69-1F39-2547-A114-7EEF4C8915B4}" destId="{B8D4158F-77E6-F341-B776-B4FD0027EEDB}" srcOrd="0" destOrd="0" presId="urn:microsoft.com/office/officeart/2005/8/layout/process1"/>
    <dgm:cxn modelId="{341A9440-723B-704B-B384-22DC29DFB4E1}" type="presOf" srcId="{1CB2C40B-2786-BE4C-9542-97DE52C5BF87}" destId="{6E0965D7-9E0A-8749-AA0F-EA8CFBF2EBFB}" srcOrd="1" destOrd="0" presId="urn:microsoft.com/office/officeart/2005/8/layout/process1"/>
    <dgm:cxn modelId="{2BBB6471-609C-4545-B1EA-0581FB584A2B}" type="presOf" srcId="{449A2E47-1615-1441-B0D1-97E0ED537F0E}" destId="{B3744ABC-7E4D-334D-8A5D-0E0934CF68B2}" srcOrd="0" destOrd="0" presId="urn:microsoft.com/office/officeart/2005/8/layout/process1"/>
    <dgm:cxn modelId="{A0658175-DD27-1348-AEE5-93B1F3AC6909}" type="presOf" srcId="{2B086151-D1CC-A449-B3D8-01C1A68CFF14}" destId="{1414D606-6296-5A4D-A159-7F69F6BEB61B}" srcOrd="1" destOrd="0" presId="urn:microsoft.com/office/officeart/2005/8/layout/process1"/>
    <dgm:cxn modelId="{023EEB77-541C-FC4C-BCD5-05F02134A340}" type="presOf" srcId="{9C1191B3-9713-5549-B223-F5266507471E}" destId="{4F9CD3B8-D959-B94B-A784-72EF0C54E5A2}" srcOrd="0" destOrd="0" presId="urn:microsoft.com/office/officeart/2005/8/layout/process1"/>
    <dgm:cxn modelId="{D1FC5B79-A0A8-F94E-BA5D-7C7F25E145F2}" type="presOf" srcId="{D73A078E-840C-EC40-AF20-A5FF1624CEF6}" destId="{E8C7A445-097E-3843-93AF-CE55D625F32F}" srcOrd="1" destOrd="0" presId="urn:microsoft.com/office/officeart/2005/8/layout/process1"/>
    <dgm:cxn modelId="{6C89C7A2-95F4-6D43-BB9B-FA41D1F52131}" type="presOf" srcId="{B283F3B4-044E-4544-8361-61F9D5789302}" destId="{5E9BD03A-8265-F148-9FDA-24B6CDF3F0FB}" srcOrd="1" destOrd="0" presId="urn:microsoft.com/office/officeart/2005/8/layout/process1"/>
    <dgm:cxn modelId="{6BB809A6-8C5D-5A45-AC4F-CBF3D3B3E9C6}" srcId="{1F752E69-1F39-2547-A114-7EEF4C8915B4}" destId="{26327270-C9CA-B145-BC40-52C735CEBAD3}" srcOrd="1" destOrd="0" parTransId="{CEFB5148-8F6D-E248-8864-95D15DE474B8}" sibTransId="{1CB2C40B-2786-BE4C-9542-97DE52C5BF87}"/>
    <dgm:cxn modelId="{B1BA50AD-5686-3341-AFD8-5D3ECC5E8869}" type="presOf" srcId="{7C192ED8-BA60-9143-857F-B9485477B632}" destId="{E2B456BA-95BE-4541-9BF3-1C805FDF2BE6}" srcOrd="0" destOrd="0" presId="urn:microsoft.com/office/officeart/2005/8/layout/process1"/>
    <dgm:cxn modelId="{61137CAD-3D31-7C44-9519-A977A25D7FD7}" srcId="{1F752E69-1F39-2547-A114-7EEF4C8915B4}" destId="{2766945B-20E2-684C-A6CD-5C874E683F17}" srcOrd="2" destOrd="0" parTransId="{24719480-F943-AC46-B3D0-0332D14FAF90}" sibTransId="{2B086151-D1CC-A449-B3D8-01C1A68CFF14}"/>
    <dgm:cxn modelId="{8AB926C8-0825-1142-8CFE-9F86E07C6D34}" type="presOf" srcId="{D73A078E-840C-EC40-AF20-A5FF1624CEF6}" destId="{E60E5108-0FC6-A744-B61B-23EE2D9AE840}" srcOrd="0" destOrd="0" presId="urn:microsoft.com/office/officeart/2005/8/layout/process1"/>
    <dgm:cxn modelId="{77D094D9-0FC8-8E41-93A2-D6F3114BCDCA}" type="presOf" srcId="{26327270-C9CA-B145-BC40-52C735CEBAD3}" destId="{5E76475B-CB73-8646-A5DF-FEEA628CBEFC}" srcOrd="0" destOrd="0" presId="urn:microsoft.com/office/officeart/2005/8/layout/process1"/>
    <dgm:cxn modelId="{415B97DE-08ED-154A-A9B9-81064989C940}" type="presOf" srcId="{CDC4DEC6-990A-6948-9FB0-6046F6AFD64B}" destId="{2477F461-9AB3-CB42-9A2C-45ED33E7A2CD}" srcOrd="0" destOrd="0" presId="urn:microsoft.com/office/officeart/2005/8/layout/process1"/>
    <dgm:cxn modelId="{2E3344DF-C2B2-7849-AB67-4539E4667A8C}" srcId="{1F752E69-1F39-2547-A114-7EEF4C8915B4}" destId="{7C192ED8-BA60-9143-857F-B9485477B632}" srcOrd="4" destOrd="0" parTransId="{1B4E5491-4B1E-2747-B920-5D3FF6E033B3}" sibTransId="{9C1191B3-9713-5549-B223-F5266507471E}"/>
    <dgm:cxn modelId="{ADFF69EF-EC36-FE45-A2A1-D55AF76304E9}" type="presOf" srcId="{E276E5A3-CBBA-4E43-932C-8A38275DA43A}" destId="{FC44B7B5-77C8-4D49-BFCB-6FACE83B5D08}" srcOrd="0" destOrd="0" presId="urn:microsoft.com/office/officeart/2005/8/layout/process1"/>
    <dgm:cxn modelId="{4653F5FB-FE15-A845-80F9-EB74F9A6B06D}" type="presOf" srcId="{B283F3B4-044E-4544-8361-61F9D5789302}" destId="{CD51046D-E7B8-8D44-B5AA-1E4A43B33A87}" srcOrd="0" destOrd="0" presId="urn:microsoft.com/office/officeart/2005/8/layout/process1"/>
    <dgm:cxn modelId="{695D8E78-63E6-B24D-BF48-893B3D63064D}" type="presParOf" srcId="{B8D4158F-77E6-F341-B776-B4FD0027EEDB}" destId="{B3744ABC-7E4D-334D-8A5D-0E0934CF68B2}" srcOrd="0" destOrd="0" presId="urn:microsoft.com/office/officeart/2005/8/layout/process1"/>
    <dgm:cxn modelId="{31C240FF-FED5-9743-86C8-27697DE01450}" type="presParOf" srcId="{B8D4158F-77E6-F341-B776-B4FD0027EEDB}" destId="{CD51046D-E7B8-8D44-B5AA-1E4A43B33A87}" srcOrd="1" destOrd="0" presId="urn:microsoft.com/office/officeart/2005/8/layout/process1"/>
    <dgm:cxn modelId="{FB5E75F2-2E6B-B148-8D6C-BA00B4F65C79}" type="presParOf" srcId="{CD51046D-E7B8-8D44-B5AA-1E4A43B33A87}" destId="{5E9BD03A-8265-F148-9FDA-24B6CDF3F0FB}" srcOrd="0" destOrd="0" presId="urn:microsoft.com/office/officeart/2005/8/layout/process1"/>
    <dgm:cxn modelId="{06F4CC8D-8B2C-9944-B479-691C91A50485}" type="presParOf" srcId="{B8D4158F-77E6-F341-B776-B4FD0027EEDB}" destId="{5E76475B-CB73-8646-A5DF-FEEA628CBEFC}" srcOrd="2" destOrd="0" presId="urn:microsoft.com/office/officeart/2005/8/layout/process1"/>
    <dgm:cxn modelId="{A28A4322-0719-E447-B61E-0BF1BAEED3AE}" type="presParOf" srcId="{B8D4158F-77E6-F341-B776-B4FD0027EEDB}" destId="{91A2169A-5CBA-2340-B754-23BDCCBA95B3}" srcOrd="3" destOrd="0" presId="urn:microsoft.com/office/officeart/2005/8/layout/process1"/>
    <dgm:cxn modelId="{B966B8A4-06FF-D842-92BE-46880C16B842}" type="presParOf" srcId="{91A2169A-5CBA-2340-B754-23BDCCBA95B3}" destId="{6E0965D7-9E0A-8749-AA0F-EA8CFBF2EBFB}" srcOrd="0" destOrd="0" presId="urn:microsoft.com/office/officeart/2005/8/layout/process1"/>
    <dgm:cxn modelId="{6F005F61-473B-6945-AAA4-2E3EFF7AB5A0}" type="presParOf" srcId="{B8D4158F-77E6-F341-B776-B4FD0027EEDB}" destId="{5B461C51-624D-D84A-9D29-27F38B919DE8}" srcOrd="4" destOrd="0" presId="urn:microsoft.com/office/officeart/2005/8/layout/process1"/>
    <dgm:cxn modelId="{4BA1BC0B-8D41-7B4A-BBD6-434838D1E613}" type="presParOf" srcId="{B8D4158F-77E6-F341-B776-B4FD0027EEDB}" destId="{30142990-19E4-414A-9F17-E54DC672485C}" srcOrd="5" destOrd="0" presId="urn:microsoft.com/office/officeart/2005/8/layout/process1"/>
    <dgm:cxn modelId="{E9F04121-B620-E745-9416-15CD941F6091}" type="presParOf" srcId="{30142990-19E4-414A-9F17-E54DC672485C}" destId="{1414D606-6296-5A4D-A159-7F69F6BEB61B}" srcOrd="0" destOrd="0" presId="urn:microsoft.com/office/officeart/2005/8/layout/process1"/>
    <dgm:cxn modelId="{444F70F6-4E13-154B-ADE9-87F3B4C92A98}" type="presParOf" srcId="{B8D4158F-77E6-F341-B776-B4FD0027EEDB}" destId="{FC44B7B5-77C8-4D49-BFCB-6FACE83B5D08}" srcOrd="6" destOrd="0" presId="urn:microsoft.com/office/officeart/2005/8/layout/process1"/>
    <dgm:cxn modelId="{01BC753A-8691-1D40-BDA5-62884A97C0C0}" type="presParOf" srcId="{B8D4158F-77E6-F341-B776-B4FD0027EEDB}" destId="{E60E5108-0FC6-A744-B61B-23EE2D9AE840}" srcOrd="7" destOrd="0" presId="urn:microsoft.com/office/officeart/2005/8/layout/process1"/>
    <dgm:cxn modelId="{54211B51-148D-ED4C-AEBE-5D16BA13C37A}" type="presParOf" srcId="{E60E5108-0FC6-A744-B61B-23EE2D9AE840}" destId="{E8C7A445-097E-3843-93AF-CE55D625F32F}" srcOrd="0" destOrd="0" presId="urn:microsoft.com/office/officeart/2005/8/layout/process1"/>
    <dgm:cxn modelId="{C5325375-257B-DC44-979B-FBDFA535C123}" type="presParOf" srcId="{B8D4158F-77E6-F341-B776-B4FD0027EEDB}" destId="{E2B456BA-95BE-4541-9BF3-1C805FDF2BE6}" srcOrd="8" destOrd="0" presId="urn:microsoft.com/office/officeart/2005/8/layout/process1"/>
    <dgm:cxn modelId="{ED07A58E-5D06-5343-9C5F-CEDECC83E75F}" type="presParOf" srcId="{B8D4158F-77E6-F341-B776-B4FD0027EEDB}" destId="{4F9CD3B8-D959-B94B-A784-72EF0C54E5A2}" srcOrd="9" destOrd="0" presId="urn:microsoft.com/office/officeart/2005/8/layout/process1"/>
    <dgm:cxn modelId="{ED947FC2-FFF1-8446-9146-E5597922BED1}" type="presParOf" srcId="{4F9CD3B8-D959-B94B-A784-72EF0C54E5A2}" destId="{12C82876-18E6-F74A-A471-227F44336547}" srcOrd="0" destOrd="0" presId="urn:microsoft.com/office/officeart/2005/8/layout/process1"/>
    <dgm:cxn modelId="{0A3125DA-99B5-0641-A83E-F75DC09833B0}" type="presParOf" srcId="{B8D4158F-77E6-F341-B776-B4FD0027EEDB}" destId="{2477F461-9AB3-CB42-9A2C-45ED33E7A2CD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752E69-1F39-2547-A114-7EEF4C8915B4}" type="doc">
      <dgm:prSet loTypeId="urn:microsoft.com/office/officeart/2005/8/layout/process1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49A2E47-1615-1441-B0D1-97E0ED537F0E}">
      <dgm:prSet phldrT="[Text]" custT="1"/>
      <dgm:spPr/>
      <dgm:t>
        <a:bodyPr anchor="t"/>
        <a:lstStyle/>
        <a:p>
          <a:pPr algn="ctr"/>
          <a:r>
            <a:rPr lang="en-US" sz="1800" b="1" kern="1200" dirty="0">
              <a:solidFill>
                <a:schemeClr val="tx1"/>
              </a:solidFill>
              <a:effectLst/>
              <a:latin typeface="+mn-lt"/>
              <a:ea typeface="MS Mincho" panose="02020609040205080304" pitchFamily="49" charset="-128"/>
            </a:rPr>
            <a:t>Before Signing the Import Contract</a:t>
          </a:r>
        </a:p>
        <a:p>
          <a:pPr algn="l"/>
          <a:r>
            <a:rPr lang="en-US" sz="1200" b="1" kern="1200" dirty="0">
              <a:solidFill>
                <a:schemeClr val="tx1"/>
              </a:solidFill>
            </a:rPr>
            <a:t>Obtaining importer code</a:t>
          </a:r>
          <a:r>
            <a:rPr lang="en-US" sz="1200" kern="1200" dirty="0">
              <a:solidFill>
                <a:schemeClr val="tx1"/>
              </a:solidFill>
            </a:rPr>
            <a:t>: 1 to 2 days.</a:t>
          </a:r>
          <a:r>
            <a:rPr lang="en-US" sz="1200" b="1" kern="1200" dirty="0">
              <a:solidFill>
                <a:schemeClr val="tx1"/>
              </a:solidFill>
            </a:rPr>
            <a:t> </a:t>
          </a:r>
        </a:p>
        <a:p>
          <a:pPr algn="l"/>
          <a:endParaRPr lang="en-US" sz="1200" b="1" kern="1200" dirty="0">
            <a:solidFill>
              <a:schemeClr val="tx1"/>
            </a:solidFill>
          </a:endParaRPr>
        </a:p>
        <a:p>
          <a:pPr algn="l"/>
          <a:r>
            <a:rPr lang="en-US" sz="1200" b="1" kern="1200" dirty="0">
              <a:solidFill>
                <a:schemeClr val="tx1"/>
              </a:solidFill>
            </a:rPr>
            <a:t>Obtaining approval</a:t>
          </a:r>
          <a:r>
            <a:rPr lang="en-US" sz="1200" kern="1200" dirty="0">
              <a:solidFill>
                <a:schemeClr val="tx1"/>
              </a:solidFill>
            </a:rPr>
            <a:t>: about 1 month, carried out before the import season</a:t>
          </a:r>
          <a:br>
            <a:rPr lang="en-US" sz="1200" kern="1200" dirty="0">
              <a:solidFill>
                <a:schemeClr val="tx1"/>
              </a:solidFill>
            </a:rPr>
          </a:br>
          <a:endParaRPr lang="en-US" sz="1200" kern="1200" dirty="0">
            <a:solidFill>
              <a:schemeClr val="tx1"/>
            </a:solidFill>
          </a:endParaRPr>
        </a:p>
        <a:p>
          <a:pPr algn="l"/>
          <a:r>
            <a:rPr lang="en-US" sz="1200" b="1" kern="1200" dirty="0">
              <a:solidFill>
                <a:schemeClr val="tx1"/>
              </a:solidFill>
            </a:rPr>
            <a:t>API and FDI</a:t>
          </a:r>
          <a:r>
            <a:rPr lang="en-US" sz="1200" kern="1200" dirty="0">
              <a:solidFill>
                <a:schemeClr val="tx1"/>
              </a:solidFill>
            </a:rPr>
            <a:t>: 2 to 5 days</a:t>
          </a:r>
          <a:endParaRPr lang="fr-CI" sz="1200" b="0" kern="1200" dirty="0">
            <a:solidFill>
              <a:schemeClr val="tx1"/>
            </a:solidFill>
            <a:effectLst/>
            <a:latin typeface="+mn-lt"/>
            <a:ea typeface="MS Mincho" panose="02020609040205080304" pitchFamily="49" charset="-128"/>
          </a:endParaRPr>
        </a:p>
      </dgm:t>
    </dgm:pt>
    <dgm:pt modelId="{85BC63C0-75B3-E14A-94E4-40A5708C9823}" type="parTrans" cxnId="{3F620529-A7E0-B044-9F16-8D7C4F0F9C63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+mn-lt"/>
          </a:endParaRPr>
        </a:p>
      </dgm:t>
    </dgm:pt>
    <dgm:pt modelId="{B283F3B4-044E-4544-8361-61F9D5789302}" type="sibTrans" cxnId="{3F620529-A7E0-B044-9F16-8D7C4F0F9C63}">
      <dgm:prSet custT="1"/>
      <dgm:spPr/>
      <dgm:t>
        <a:bodyPr/>
        <a:lstStyle/>
        <a:p>
          <a:endParaRPr lang="en-US" sz="1000">
            <a:solidFill>
              <a:schemeClr val="tx1"/>
            </a:solidFill>
            <a:latin typeface="+mn-lt"/>
          </a:endParaRPr>
        </a:p>
      </dgm:t>
    </dgm:pt>
    <dgm:pt modelId="{2766945B-20E2-684C-A6CD-5C874E683F17}">
      <dgm:prSet custT="1"/>
      <dgm:spPr/>
      <dgm:t>
        <a:bodyPr anchor="t"/>
        <a:lstStyle/>
        <a:p>
          <a:pPr algn="ctr"/>
          <a:r>
            <a:rPr lang="en-US" sz="1800" b="1" kern="1200" dirty="0">
              <a:solidFill>
                <a:schemeClr val="tx1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Maritime</a:t>
          </a:r>
          <a:r>
            <a:rPr lang="en-US" sz="1800" b="1" kern="1200" dirty="0">
              <a:solidFill>
                <a:schemeClr val="tx1"/>
              </a:solidFill>
              <a:effectLst/>
              <a:latin typeface="+mn-lt"/>
              <a:ea typeface="MS Mincho" panose="02020609040205080304" pitchFamily="49" charset="-128"/>
            </a:rPr>
            <a:t> </a:t>
          </a:r>
          <a:r>
            <a:rPr lang="en-US" sz="1800" b="1" kern="1200" dirty="0">
              <a:solidFill>
                <a:schemeClr val="tx1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Transport</a:t>
          </a:r>
        </a:p>
        <a:p>
          <a:pPr algn="l"/>
          <a:endParaRPr lang="en-US" sz="1200" b="1" kern="1200" dirty="0">
            <a:solidFill>
              <a:schemeClr val="tx1"/>
            </a:solidFill>
          </a:endParaRPr>
        </a:p>
        <a:p>
          <a:pPr algn="l"/>
          <a:r>
            <a:rPr lang="en-US" sz="1200" b="1" kern="1200" dirty="0">
              <a:solidFill>
                <a:schemeClr val="tx1"/>
              </a:solidFill>
            </a:rPr>
            <a:t>Shipping time</a:t>
          </a:r>
          <a:r>
            <a:rPr lang="en-US" sz="1200" kern="1200" dirty="0">
              <a:solidFill>
                <a:schemeClr val="tx1"/>
              </a:solidFill>
            </a:rPr>
            <a:t>: depending on country of origin, from 5 days (Morocco) to 30 days (Black Sea, China)</a:t>
          </a:r>
          <a:endParaRPr lang="en-US" sz="1200" b="0" kern="1200" dirty="0">
            <a:solidFill>
              <a:schemeClr val="tx1"/>
            </a:solidFill>
            <a:effectLst/>
            <a:latin typeface="Calibri" panose="020F0502020204030204"/>
            <a:ea typeface="MS Mincho" panose="02020609040205080304" pitchFamily="49" charset="-128"/>
            <a:cs typeface="+mn-cs"/>
          </a:endParaRPr>
        </a:p>
      </dgm:t>
    </dgm:pt>
    <dgm:pt modelId="{24719480-F943-AC46-B3D0-0332D14FAF90}" type="parTrans" cxnId="{61137CAD-3D31-7C44-9519-A977A25D7FD7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+mn-lt"/>
          </a:endParaRPr>
        </a:p>
      </dgm:t>
    </dgm:pt>
    <dgm:pt modelId="{2B086151-D1CC-A449-B3D8-01C1A68CFF14}" type="sibTrans" cxnId="{61137CAD-3D31-7C44-9519-A977A25D7FD7}">
      <dgm:prSet custT="1"/>
      <dgm:spPr/>
      <dgm:t>
        <a:bodyPr/>
        <a:lstStyle/>
        <a:p>
          <a:endParaRPr lang="en-US" sz="1000">
            <a:solidFill>
              <a:schemeClr val="tx1"/>
            </a:solidFill>
            <a:latin typeface="+mn-lt"/>
          </a:endParaRPr>
        </a:p>
      </dgm:t>
    </dgm:pt>
    <dgm:pt modelId="{26327270-C9CA-B145-BC40-52C735CEBAD3}">
      <dgm:prSet custT="1"/>
      <dgm:spPr/>
      <dgm:t>
        <a:bodyPr anchor="t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Prior to shipment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solidFill>
              <a:schemeClr val="tx1"/>
            </a:solidFill>
          </a:endParaRP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From contract signing to ship loading</a:t>
          </a:r>
          <a:r>
            <a:rPr lang="en-US" sz="1200" kern="1200" dirty="0">
              <a:solidFill>
                <a:schemeClr val="tx1"/>
              </a:solidFill>
            </a:rPr>
            <a:t>: 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5 to 10 days</a:t>
          </a:r>
          <a:endParaRPr lang="en-CI" sz="1200" b="0" kern="1200" dirty="0">
            <a:solidFill>
              <a:schemeClr val="tx1"/>
            </a:solidFill>
            <a:effectLst/>
            <a:latin typeface="Calibri" panose="020F0502020204030204"/>
            <a:ea typeface="MS Mincho" panose="02020609040205080304" pitchFamily="49" charset="-128"/>
            <a:cs typeface="+mn-cs"/>
          </a:endParaRPr>
        </a:p>
      </dgm:t>
    </dgm:pt>
    <dgm:pt modelId="{CEFB5148-8F6D-E248-8864-95D15DE474B8}" type="parTrans" cxnId="{6BB809A6-8C5D-5A45-AC4F-CBF3D3B3E9C6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+mn-lt"/>
          </a:endParaRPr>
        </a:p>
      </dgm:t>
    </dgm:pt>
    <dgm:pt modelId="{1CB2C40B-2786-BE4C-9542-97DE52C5BF87}" type="sibTrans" cxnId="{6BB809A6-8C5D-5A45-AC4F-CBF3D3B3E9C6}">
      <dgm:prSet custT="1"/>
      <dgm:spPr/>
      <dgm:t>
        <a:bodyPr/>
        <a:lstStyle/>
        <a:p>
          <a:endParaRPr lang="en-US" sz="1000">
            <a:solidFill>
              <a:schemeClr val="tx1"/>
            </a:solidFill>
            <a:latin typeface="+mn-lt"/>
          </a:endParaRPr>
        </a:p>
      </dgm:t>
    </dgm:pt>
    <dgm:pt modelId="{E276E5A3-CBBA-4E43-932C-8A38275DA43A}">
      <dgm:prSet phldrT="[Text]" custT="1"/>
      <dgm:spPr/>
      <dgm:t>
        <a:bodyPr anchor="t"/>
        <a:lstStyle/>
        <a:p>
          <a:pPr algn="ctr"/>
          <a:r>
            <a:rPr lang="en-US" sz="1800" b="1" kern="1200" dirty="0">
              <a:solidFill>
                <a:schemeClr val="tx1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Unloading</a:t>
          </a:r>
        </a:p>
        <a:p>
          <a:pPr algn="l"/>
          <a:endParaRPr lang="en-US" sz="1200" kern="1200" dirty="0">
            <a:solidFill>
              <a:schemeClr val="tx1"/>
            </a:solidFill>
            <a:effectLst/>
            <a:latin typeface="+mn-lt"/>
            <a:ea typeface="MS Mincho" panose="02020609040205080304" pitchFamily="49" charset="-128"/>
          </a:endParaRPr>
        </a:p>
        <a:p>
          <a:pPr algn="l"/>
          <a:endParaRPr lang="en-US" sz="1200" b="1" kern="1200" dirty="0">
            <a:solidFill>
              <a:schemeClr val="tx1"/>
            </a:solidFill>
          </a:endParaRPr>
        </a:p>
        <a:p>
          <a:pPr algn="l"/>
          <a:r>
            <a:rPr lang="en-US" sz="1200" b="1" kern="1200" dirty="0">
              <a:solidFill>
                <a:schemeClr val="tx1"/>
              </a:solidFill>
            </a:rPr>
            <a:t>From arrival of the ship to unloading</a:t>
          </a:r>
          <a:r>
            <a:rPr lang="en-US" sz="1200" kern="1200" dirty="0">
              <a:solidFill>
                <a:schemeClr val="tx1"/>
              </a:solidFill>
            </a:rPr>
            <a:t>: </a:t>
          </a:r>
        </a:p>
        <a:p>
          <a:pPr algn="l"/>
          <a:r>
            <a:rPr lang="en-US" sz="1200" kern="1200" dirty="0">
              <a:solidFill>
                <a:schemeClr val="tx1"/>
              </a:solidFill>
            </a:rPr>
            <a:t>5 to 40 days, depending on congestion</a:t>
          </a:r>
          <a:endParaRPr lang="en-US" sz="1200" kern="1200" dirty="0">
            <a:solidFill>
              <a:schemeClr val="tx1"/>
            </a:solidFill>
            <a:latin typeface="+mn-lt"/>
          </a:endParaRPr>
        </a:p>
      </dgm:t>
    </dgm:pt>
    <dgm:pt modelId="{D73A078E-840C-EC40-AF20-A5FF1624CEF6}" type="sibTrans" cxnId="{B6ED3B00-5294-6E44-97F0-5E064AB40D74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+mn-lt"/>
          </a:endParaRPr>
        </a:p>
      </dgm:t>
    </dgm:pt>
    <dgm:pt modelId="{F31785D2-23C1-E948-B89A-E75A61F430C7}" type="parTrans" cxnId="{B6ED3B00-5294-6E44-97F0-5E064AB40D74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+mn-lt"/>
          </a:endParaRPr>
        </a:p>
      </dgm:t>
    </dgm:pt>
    <dgm:pt modelId="{CDC4DEC6-990A-6948-9FB0-6046F6AFD64B}">
      <dgm:prSet custT="1"/>
      <dgm:spPr>
        <a:solidFill>
          <a:schemeClr val="accent5">
            <a:lumMod val="20000"/>
            <a:lumOff val="80000"/>
          </a:schemeClr>
        </a:solidFill>
      </dgm:spPr>
      <dgm:t>
        <a:bodyPr anchor="t"/>
        <a:lstStyle/>
        <a:p>
          <a:pPr algn="ctr"/>
          <a:r>
            <a:rPr lang="en-US" sz="1800" b="1" kern="1200" dirty="0">
              <a:solidFill>
                <a:schemeClr val="tx1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Ex-Port and Delivery</a:t>
          </a:r>
        </a:p>
        <a:p>
          <a:pPr algn="l"/>
          <a:endParaRPr lang="en-US" sz="1200" b="1" kern="1200" dirty="0">
            <a:solidFill>
              <a:schemeClr val="tx1"/>
            </a:solidFill>
          </a:endParaRPr>
        </a:p>
        <a:p>
          <a:pPr algn="l"/>
          <a:r>
            <a:rPr lang="en-US" sz="1200" b="1" kern="1200" dirty="0">
              <a:solidFill>
                <a:schemeClr val="tx1"/>
              </a:solidFill>
            </a:rPr>
            <a:t>Release for local consumption</a:t>
          </a:r>
          <a:r>
            <a:rPr lang="en-US" sz="1200" kern="1200" dirty="0">
              <a:solidFill>
                <a:schemeClr val="tx1"/>
              </a:solidFill>
            </a:rPr>
            <a:t>:  10 to 25 days from unloading to exit from the port, </a:t>
          </a:r>
        </a:p>
        <a:p>
          <a:pPr algn="l"/>
          <a:endParaRPr lang="en-US" sz="1200" b="1" kern="1200" dirty="0">
            <a:solidFill>
              <a:schemeClr val="tx1"/>
            </a:solidFill>
          </a:endParaRPr>
        </a:p>
        <a:p>
          <a:pPr algn="l"/>
          <a:r>
            <a:rPr lang="en-US" sz="1200" b="1" kern="1200" dirty="0">
              <a:solidFill>
                <a:schemeClr val="tx1"/>
              </a:solidFill>
            </a:rPr>
            <a:t>Transit</a:t>
          </a:r>
          <a:r>
            <a:rPr lang="en-US" sz="1200" kern="1200" dirty="0">
              <a:solidFill>
                <a:schemeClr val="tx1"/>
              </a:solidFill>
            </a:rPr>
            <a:t>: 20 to 45 days from unloading to removal from the port, plus 4 to 10 days to exit from the port and deliver to Mali or Burkina Faso </a:t>
          </a:r>
          <a:br>
            <a:rPr lang="en-US" sz="1200" kern="1200" dirty="0">
              <a:solidFill>
                <a:schemeClr val="tx1"/>
              </a:solidFill>
            </a:rPr>
          </a:br>
          <a:endParaRPr lang="en-US" sz="1200" kern="1200" dirty="0">
            <a:solidFill>
              <a:schemeClr val="tx1"/>
            </a:solidFill>
            <a:effectLst/>
            <a:latin typeface="Calibri" panose="020F0502020204030204"/>
            <a:ea typeface="MS Mincho" panose="02020609040205080304" pitchFamily="49" charset="-128"/>
            <a:cs typeface="+mn-cs"/>
          </a:endParaRPr>
        </a:p>
      </dgm:t>
    </dgm:pt>
    <dgm:pt modelId="{03CD7021-1D69-F047-AE21-8CD94151443A}" type="parTrans" cxnId="{AA67571D-DE2A-5E4A-B5C8-A062A8B907BA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F4D639DF-D5A9-0140-904B-9184307C124B}" type="sibTrans" cxnId="{AA67571D-DE2A-5E4A-B5C8-A062A8B907BA}">
      <dgm:prSet/>
      <dgm:spPr/>
      <dgm:t>
        <a:bodyPr/>
        <a:lstStyle/>
        <a:p>
          <a:endParaRPr lang="en-US">
            <a:solidFill>
              <a:schemeClr val="tx1"/>
            </a:solidFill>
            <a:latin typeface="+mn-lt"/>
          </a:endParaRPr>
        </a:p>
      </dgm:t>
    </dgm:pt>
    <dgm:pt modelId="{B8D4158F-77E6-F341-B776-B4FD0027EEDB}" type="pres">
      <dgm:prSet presAssocID="{1F752E69-1F39-2547-A114-7EEF4C8915B4}" presName="Name0" presStyleCnt="0">
        <dgm:presLayoutVars>
          <dgm:dir/>
          <dgm:resizeHandles val="exact"/>
        </dgm:presLayoutVars>
      </dgm:prSet>
      <dgm:spPr/>
    </dgm:pt>
    <dgm:pt modelId="{B3744ABC-7E4D-334D-8A5D-0E0934CF68B2}" type="pres">
      <dgm:prSet presAssocID="{449A2E47-1615-1441-B0D1-97E0ED537F0E}" presName="node" presStyleLbl="node1" presStyleIdx="0" presStyleCnt="5" custScaleX="121553" custScaleY="238535">
        <dgm:presLayoutVars>
          <dgm:bulletEnabled val="1"/>
        </dgm:presLayoutVars>
      </dgm:prSet>
      <dgm:spPr/>
    </dgm:pt>
    <dgm:pt modelId="{CD51046D-E7B8-8D44-B5AA-1E4A43B33A87}" type="pres">
      <dgm:prSet presAssocID="{B283F3B4-044E-4544-8361-61F9D5789302}" presName="sibTrans" presStyleLbl="sibTrans2D1" presStyleIdx="0" presStyleCnt="4"/>
      <dgm:spPr/>
    </dgm:pt>
    <dgm:pt modelId="{5E9BD03A-8265-F148-9FDA-24B6CDF3F0FB}" type="pres">
      <dgm:prSet presAssocID="{B283F3B4-044E-4544-8361-61F9D5789302}" presName="connectorText" presStyleLbl="sibTrans2D1" presStyleIdx="0" presStyleCnt="4"/>
      <dgm:spPr/>
    </dgm:pt>
    <dgm:pt modelId="{5E76475B-CB73-8646-A5DF-FEEA628CBEFC}" type="pres">
      <dgm:prSet presAssocID="{26327270-C9CA-B145-BC40-52C735CEBAD3}" presName="node" presStyleLbl="node1" presStyleIdx="1" presStyleCnt="5" custScaleX="109886" custScaleY="236759">
        <dgm:presLayoutVars>
          <dgm:bulletEnabled val="1"/>
        </dgm:presLayoutVars>
      </dgm:prSet>
      <dgm:spPr/>
    </dgm:pt>
    <dgm:pt modelId="{91A2169A-5CBA-2340-B754-23BDCCBA95B3}" type="pres">
      <dgm:prSet presAssocID="{1CB2C40B-2786-BE4C-9542-97DE52C5BF87}" presName="sibTrans" presStyleLbl="sibTrans2D1" presStyleIdx="1" presStyleCnt="4"/>
      <dgm:spPr/>
    </dgm:pt>
    <dgm:pt modelId="{6E0965D7-9E0A-8749-AA0F-EA8CFBF2EBFB}" type="pres">
      <dgm:prSet presAssocID="{1CB2C40B-2786-BE4C-9542-97DE52C5BF87}" presName="connectorText" presStyleLbl="sibTrans2D1" presStyleIdx="1" presStyleCnt="4"/>
      <dgm:spPr/>
    </dgm:pt>
    <dgm:pt modelId="{5B461C51-624D-D84A-9D29-27F38B919DE8}" type="pres">
      <dgm:prSet presAssocID="{2766945B-20E2-684C-A6CD-5C874E683F17}" presName="node" presStyleLbl="node1" presStyleIdx="2" presStyleCnt="5" custScaleY="235447">
        <dgm:presLayoutVars>
          <dgm:bulletEnabled val="1"/>
        </dgm:presLayoutVars>
      </dgm:prSet>
      <dgm:spPr/>
    </dgm:pt>
    <dgm:pt modelId="{30142990-19E4-414A-9F17-E54DC672485C}" type="pres">
      <dgm:prSet presAssocID="{2B086151-D1CC-A449-B3D8-01C1A68CFF14}" presName="sibTrans" presStyleLbl="sibTrans2D1" presStyleIdx="2" presStyleCnt="4"/>
      <dgm:spPr/>
    </dgm:pt>
    <dgm:pt modelId="{1414D606-6296-5A4D-A159-7F69F6BEB61B}" type="pres">
      <dgm:prSet presAssocID="{2B086151-D1CC-A449-B3D8-01C1A68CFF14}" presName="connectorText" presStyleLbl="sibTrans2D1" presStyleIdx="2" presStyleCnt="4"/>
      <dgm:spPr/>
    </dgm:pt>
    <dgm:pt modelId="{FC44B7B5-77C8-4D49-BFCB-6FACE83B5D08}" type="pres">
      <dgm:prSet presAssocID="{E276E5A3-CBBA-4E43-932C-8A38275DA43A}" presName="node" presStyleLbl="node1" presStyleIdx="3" presStyleCnt="5" custScaleY="237415">
        <dgm:presLayoutVars>
          <dgm:bulletEnabled val="1"/>
        </dgm:presLayoutVars>
      </dgm:prSet>
      <dgm:spPr/>
    </dgm:pt>
    <dgm:pt modelId="{E60E5108-0FC6-A744-B61B-23EE2D9AE840}" type="pres">
      <dgm:prSet presAssocID="{D73A078E-840C-EC40-AF20-A5FF1624CEF6}" presName="sibTrans" presStyleLbl="sibTrans2D1" presStyleIdx="3" presStyleCnt="4"/>
      <dgm:spPr/>
    </dgm:pt>
    <dgm:pt modelId="{E8C7A445-097E-3843-93AF-CE55D625F32F}" type="pres">
      <dgm:prSet presAssocID="{D73A078E-840C-EC40-AF20-A5FF1624CEF6}" presName="connectorText" presStyleLbl="sibTrans2D1" presStyleIdx="3" presStyleCnt="4"/>
      <dgm:spPr/>
    </dgm:pt>
    <dgm:pt modelId="{2477F461-9AB3-CB42-9A2C-45ED33E7A2CD}" type="pres">
      <dgm:prSet presAssocID="{CDC4DEC6-990A-6948-9FB0-6046F6AFD64B}" presName="node" presStyleLbl="node1" presStyleIdx="4" presStyleCnt="5" custScaleX="113612" custScaleY="238535">
        <dgm:presLayoutVars>
          <dgm:bulletEnabled val="1"/>
        </dgm:presLayoutVars>
      </dgm:prSet>
      <dgm:spPr/>
    </dgm:pt>
  </dgm:ptLst>
  <dgm:cxnLst>
    <dgm:cxn modelId="{B6ED3B00-5294-6E44-97F0-5E064AB40D74}" srcId="{1F752E69-1F39-2547-A114-7EEF4C8915B4}" destId="{E276E5A3-CBBA-4E43-932C-8A38275DA43A}" srcOrd="3" destOrd="0" parTransId="{F31785D2-23C1-E948-B89A-E75A61F430C7}" sibTransId="{D73A078E-840C-EC40-AF20-A5FF1624CEF6}"/>
    <dgm:cxn modelId="{E8366503-E78D-DF4F-ADAC-0F023B46C392}" type="presOf" srcId="{2B086151-D1CC-A449-B3D8-01C1A68CFF14}" destId="{30142990-19E4-414A-9F17-E54DC672485C}" srcOrd="0" destOrd="0" presId="urn:microsoft.com/office/officeart/2005/8/layout/process1"/>
    <dgm:cxn modelId="{5685A007-9AAB-2249-B369-0FC1F8EDB611}" type="presOf" srcId="{1CB2C40B-2786-BE4C-9542-97DE52C5BF87}" destId="{91A2169A-5CBA-2340-B754-23BDCCBA95B3}" srcOrd="0" destOrd="0" presId="urn:microsoft.com/office/officeart/2005/8/layout/process1"/>
    <dgm:cxn modelId="{AA67571D-DE2A-5E4A-B5C8-A062A8B907BA}" srcId="{1F752E69-1F39-2547-A114-7EEF4C8915B4}" destId="{CDC4DEC6-990A-6948-9FB0-6046F6AFD64B}" srcOrd="4" destOrd="0" parTransId="{03CD7021-1D69-F047-AE21-8CD94151443A}" sibTransId="{F4D639DF-D5A9-0140-904B-9184307C124B}"/>
    <dgm:cxn modelId="{3F620529-A7E0-B044-9F16-8D7C4F0F9C63}" srcId="{1F752E69-1F39-2547-A114-7EEF4C8915B4}" destId="{449A2E47-1615-1441-B0D1-97E0ED537F0E}" srcOrd="0" destOrd="0" parTransId="{85BC63C0-75B3-E14A-94E4-40A5708C9823}" sibTransId="{B283F3B4-044E-4544-8361-61F9D5789302}"/>
    <dgm:cxn modelId="{7FDA7830-3641-824E-A094-246F24CBB827}" type="presOf" srcId="{2766945B-20E2-684C-A6CD-5C874E683F17}" destId="{5B461C51-624D-D84A-9D29-27F38B919DE8}" srcOrd="0" destOrd="0" presId="urn:microsoft.com/office/officeart/2005/8/layout/process1"/>
    <dgm:cxn modelId="{EE681E32-C2CC-A443-91B1-3C32ECC5930C}" type="presOf" srcId="{1F752E69-1F39-2547-A114-7EEF4C8915B4}" destId="{B8D4158F-77E6-F341-B776-B4FD0027EEDB}" srcOrd="0" destOrd="0" presId="urn:microsoft.com/office/officeart/2005/8/layout/process1"/>
    <dgm:cxn modelId="{341A9440-723B-704B-B384-22DC29DFB4E1}" type="presOf" srcId="{1CB2C40B-2786-BE4C-9542-97DE52C5BF87}" destId="{6E0965D7-9E0A-8749-AA0F-EA8CFBF2EBFB}" srcOrd="1" destOrd="0" presId="urn:microsoft.com/office/officeart/2005/8/layout/process1"/>
    <dgm:cxn modelId="{2BBB6471-609C-4545-B1EA-0581FB584A2B}" type="presOf" srcId="{449A2E47-1615-1441-B0D1-97E0ED537F0E}" destId="{B3744ABC-7E4D-334D-8A5D-0E0934CF68B2}" srcOrd="0" destOrd="0" presId="urn:microsoft.com/office/officeart/2005/8/layout/process1"/>
    <dgm:cxn modelId="{A0658175-DD27-1348-AEE5-93B1F3AC6909}" type="presOf" srcId="{2B086151-D1CC-A449-B3D8-01C1A68CFF14}" destId="{1414D606-6296-5A4D-A159-7F69F6BEB61B}" srcOrd="1" destOrd="0" presId="urn:microsoft.com/office/officeart/2005/8/layout/process1"/>
    <dgm:cxn modelId="{D1FC5B79-A0A8-F94E-BA5D-7C7F25E145F2}" type="presOf" srcId="{D73A078E-840C-EC40-AF20-A5FF1624CEF6}" destId="{E8C7A445-097E-3843-93AF-CE55D625F32F}" srcOrd="1" destOrd="0" presId="urn:microsoft.com/office/officeart/2005/8/layout/process1"/>
    <dgm:cxn modelId="{6C89C7A2-95F4-6D43-BB9B-FA41D1F52131}" type="presOf" srcId="{B283F3B4-044E-4544-8361-61F9D5789302}" destId="{5E9BD03A-8265-F148-9FDA-24B6CDF3F0FB}" srcOrd="1" destOrd="0" presId="urn:microsoft.com/office/officeart/2005/8/layout/process1"/>
    <dgm:cxn modelId="{6BB809A6-8C5D-5A45-AC4F-CBF3D3B3E9C6}" srcId="{1F752E69-1F39-2547-A114-7EEF4C8915B4}" destId="{26327270-C9CA-B145-BC40-52C735CEBAD3}" srcOrd="1" destOrd="0" parTransId="{CEFB5148-8F6D-E248-8864-95D15DE474B8}" sibTransId="{1CB2C40B-2786-BE4C-9542-97DE52C5BF87}"/>
    <dgm:cxn modelId="{61137CAD-3D31-7C44-9519-A977A25D7FD7}" srcId="{1F752E69-1F39-2547-A114-7EEF4C8915B4}" destId="{2766945B-20E2-684C-A6CD-5C874E683F17}" srcOrd="2" destOrd="0" parTransId="{24719480-F943-AC46-B3D0-0332D14FAF90}" sibTransId="{2B086151-D1CC-A449-B3D8-01C1A68CFF14}"/>
    <dgm:cxn modelId="{8AB926C8-0825-1142-8CFE-9F86E07C6D34}" type="presOf" srcId="{D73A078E-840C-EC40-AF20-A5FF1624CEF6}" destId="{E60E5108-0FC6-A744-B61B-23EE2D9AE840}" srcOrd="0" destOrd="0" presId="urn:microsoft.com/office/officeart/2005/8/layout/process1"/>
    <dgm:cxn modelId="{77D094D9-0FC8-8E41-93A2-D6F3114BCDCA}" type="presOf" srcId="{26327270-C9CA-B145-BC40-52C735CEBAD3}" destId="{5E76475B-CB73-8646-A5DF-FEEA628CBEFC}" srcOrd="0" destOrd="0" presId="urn:microsoft.com/office/officeart/2005/8/layout/process1"/>
    <dgm:cxn modelId="{415B97DE-08ED-154A-A9B9-81064989C940}" type="presOf" srcId="{CDC4DEC6-990A-6948-9FB0-6046F6AFD64B}" destId="{2477F461-9AB3-CB42-9A2C-45ED33E7A2CD}" srcOrd="0" destOrd="0" presId="urn:microsoft.com/office/officeart/2005/8/layout/process1"/>
    <dgm:cxn modelId="{ADFF69EF-EC36-FE45-A2A1-D55AF76304E9}" type="presOf" srcId="{E276E5A3-CBBA-4E43-932C-8A38275DA43A}" destId="{FC44B7B5-77C8-4D49-BFCB-6FACE83B5D08}" srcOrd="0" destOrd="0" presId="urn:microsoft.com/office/officeart/2005/8/layout/process1"/>
    <dgm:cxn modelId="{4653F5FB-FE15-A845-80F9-EB74F9A6B06D}" type="presOf" srcId="{B283F3B4-044E-4544-8361-61F9D5789302}" destId="{CD51046D-E7B8-8D44-B5AA-1E4A43B33A87}" srcOrd="0" destOrd="0" presId="urn:microsoft.com/office/officeart/2005/8/layout/process1"/>
    <dgm:cxn modelId="{695D8E78-63E6-B24D-BF48-893B3D63064D}" type="presParOf" srcId="{B8D4158F-77E6-F341-B776-B4FD0027EEDB}" destId="{B3744ABC-7E4D-334D-8A5D-0E0934CF68B2}" srcOrd="0" destOrd="0" presId="urn:microsoft.com/office/officeart/2005/8/layout/process1"/>
    <dgm:cxn modelId="{31C240FF-FED5-9743-86C8-27697DE01450}" type="presParOf" srcId="{B8D4158F-77E6-F341-B776-B4FD0027EEDB}" destId="{CD51046D-E7B8-8D44-B5AA-1E4A43B33A87}" srcOrd="1" destOrd="0" presId="urn:microsoft.com/office/officeart/2005/8/layout/process1"/>
    <dgm:cxn modelId="{FB5E75F2-2E6B-B148-8D6C-BA00B4F65C79}" type="presParOf" srcId="{CD51046D-E7B8-8D44-B5AA-1E4A43B33A87}" destId="{5E9BD03A-8265-F148-9FDA-24B6CDF3F0FB}" srcOrd="0" destOrd="0" presId="urn:microsoft.com/office/officeart/2005/8/layout/process1"/>
    <dgm:cxn modelId="{06F4CC8D-8B2C-9944-B479-691C91A50485}" type="presParOf" srcId="{B8D4158F-77E6-F341-B776-B4FD0027EEDB}" destId="{5E76475B-CB73-8646-A5DF-FEEA628CBEFC}" srcOrd="2" destOrd="0" presId="urn:microsoft.com/office/officeart/2005/8/layout/process1"/>
    <dgm:cxn modelId="{A28A4322-0719-E447-B61E-0BF1BAEED3AE}" type="presParOf" srcId="{B8D4158F-77E6-F341-B776-B4FD0027EEDB}" destId="{91A2169A-5CBA-2340-B754-23BDCCBA95B3}" srcOrd="3" destOrd="0" presId="urn:microsoft.com/office/officeart/2005/8/layout/process1"/>
    <dgm:cxn modelId="{B966B8A4-06FF-D842-92BE-46880C16B842}" type="presParOf" srcId="{91A2169A-5CBA-2340-B754-23BDCCBA95B3}" destId="{6E0965D7-9E0A-8749-AA0F-EA8CFBF2EBFB}" srcOrd="0" destOrd="0" presId="urn:microsoft.com/office/officeart/2005/8/layout/process1"/>
    <dgm:cxn modelId="{6F005F61-473B-6945-AAA4-2E3EFF7AB5A0}" type="presParOf" srcId="{B8D4158F-77E6-F341-B776-B4FD0027EEDB}" destId="{5B461C51-624D-D84A-9D29-27F38B919DE8}" srcOrd="4" destOrd="0" presId="urn:microsoft.com/office/officeart/2005/8/layout/process1"/>
    <dgm:cxn modelId="{4BA1BC0B-8D41-7B4A-BBD6-434838D1E613}" type="presParOf" srcId="{B8D4158F-77E6-F341-B776-B4FD0027EEDB}" destId="{30142990-19E4-414A-9F17-E54DC672485C}" srcOrd="5" destOrd="0" presId="urn:microsoft.com/office/officeart/2005/8/layout/process1"/>
    <dgm:cxn modelId="{E9F04121-B620-E745-9416-15CD941F6091}" type="presParOf" srcId="{30142990-19E4-414A-9F17-E54DC672485C}" destId="{1414D606-6296-5A4D-A159-7F69F6BEB61B}" srcOrd="0" destOrd="0" presId="urn:microsoft.com/office/officeart/2005/8/layout/process1"/>
    <dgm:cxn modelId="{444F70F6-4E13-154B-ADE9-87F3B4C92A98}" type="presParOf" srcId="{B8D4158F-77E6-F341-B776-B4FD0027EEDB}" destId="{FC44B7B5-77C8-4D49-BFCB-6FACE83B5D08}" srcOrd="6" destOrd="0" presId="urn:microsoft.com/office/officeart/2005/8/layout/process1"/>
    <dgm:cxn modelId="{01BC753A-8691-1D40-BDA5-62884A97C0C0}" type="presParOf" srcId="{B8D4158F-77E6-F341-B776-B4FD0027EEDB}" destId="{E60E5108-0FC6-A744-B61B-23EE2D9AE840}" srcOrd="7" destOrd="0" presId="urn:microsoft.com/office/officeart/2005/8/layout/process1"/>
    <dgm:cxn modelId="{54211B51-148D-ED4C-AEBE-5D16BA13C37A}" type="presParOf" srcId="{E60E5108-0FC6-A744-B61B-23EE2D9AE840}" destId="{E8C7A445-097E-3843-93AF-CE55D625F32F}" srcOrd="0" destOrd="0" presId="urn:microsoft.com/office/officeart/2005/8/layout/process1"/>
    <dgm:cxn modelId="{0A3125DA-99B5-0641-A83E-F75DC09833B0}" type="presParOf" srcId="{B8D4158F-77E6-F341-B776-B4FD0027EEDB}" destId="{2477F461-9AB3-CB42-9A2C-45ED33E7A2CD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44ABC-7E4D-334D-8A5D-0E0934CF68B2}">
      <dsp:nvSpPr>
        <dsp:cNvPr id="0" name=""/>
        <dsp:cNvSpPr/>
      </dsp:nvSpPr>
      <dsp:spPr>
        <a:xfrm>
          <a:off x="9787" y="0"/>
          <a:ext cx="1389657" cy="44691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Fertilizer</a:t>
          </a:r>
          <a:br>
            <a:rPr lang="fr-FR" sz="18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fr-FR" sz="1800" b="1" kern="1200" dirty="0" err="1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Products</a:t>
          </a:r>
          <a:endParaRPr lang="fr-FR" sz="1800" b="1" kern="1200" dirty="0">
            <a:solidFill>
              <a:prstClr val="black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fr-FR" sz="1400" b="1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45% </a:t>
          </a:r>
          <a:r>
            <a:rPr lang="en-US" sz="1400" b="1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Straight  products </a:t>
          </a:r>
          <a:r>
            <a:rPr lang="en-US" sz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(urea, DAP, </a:t>
          </a:r>
          <a:r>
            <a:rPr lang="en-US" sz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KCl</a:t>
          </a:r>
          <a:r>
            <a:rPr lang="en-US" sz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, etc.)</a:t>
          </a:r>
          <a:br>
            <a:rPr lang="en-US" sz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180 to 700 USD/t</a:t>
          </a:r>
          <a:br>
            <a:rPr lang="en-US" sz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n-US" sz="7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30% Blending ingredients (TSP, MAP, </a:t>
          </a:r>
          <a:r>
            <a:rPr lang="en-US" sz="1400" b="1" kern="1200" dirty="0" err="1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SoA</a:t>
          </a:r>
          <a:r>
            <a:rPr lang="en-US" sz="1400" b="1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, fillers ..)</a:t>
          </a:r>
          <a:br>
            <a:rPr lang="en-US" sz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100 to 400 USD/t</a:t>
          </a:r>
          <a:br>
            <a:rPr lang="en-US" sz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n-US" sz="7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25% NPK Compounds </a:t>
          </a:r>
          <a:r>
            <a:rPr lang="en-US" sz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(NPK+S +/- micronutrients) 200 to 500 USD/t</a:t>
          </a:r>
          <a:endParaRPr lang="fr-CI" sz="1200" b="0" kern="1200" dirty="0">
            <a:solidFill>
              <a:schemeClr val="tx1"/>
            </a:solidFill>
            <a:effectLst/>
            <a:latin typeface="+mn-lt"/>
            <a:ea typeface="MS Mincho" panose="02020609040205080304" pitchFamily="49" charset="-128"/>
          </a:endParaRPr>
        </a:p>
      </dsp:txBody>
      <dsp:txXfrm>
        <a:off x="50489" y="40702"/>
        <a:ext cx="1308253" cy="4387723"/>
      </dsp:txXfrm>
    </dsp:sp>
    <dsp:sp modelId="{CD51046D-E7B8-8D44-B5AA-1E4A43B33A87}">
      <dsp:nvSpPr>
        <dsp:cNvPr id="0" name=""/>
        <dsp:cNvSpPr/>
      </dsp:nvSpPr>
      <dsp:spPr>
        <a:xfrm>
          <a:off x="1513770" y="2092800"/>
          <a:ext cx="242369" cy="283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solidFill>
              <a:schemeClr val="tx1"/>
            </a:solidFill>
            <a:latin typeface="+mn-lt"/>
          </a:endParaRPr>
        </a:p>
      </dsp:txBody>
      <dsp:txXfrm>
        <a:off x="1513770" y="2149505"/>
        <a:ext cx="169658" cy="170116"/>
      </dsp:txXfrm>
    </dsp:sp>
    <dsp:sp modelId="{5C05F83D-0F3D-8547-873C-EE108C67E07B}">
      <dsp:nvSpPr>
        <dsp:cNvPr id="0" name=""/>
        <dsp:cNvSpPr/>
      </dsp:nvSpPr>
      <dsp:spPr>
        <a:xfrm>
          <a:off x="1856746" y="0"/>
          <a:ext cx="1545254" cy="4469127"/>
        </a:xfrm>
        <a:prstGeom prst="roundRect">
          <a:avLst>
            <a:gd name="adj" fmla="val 10000"/>
          </a:avLst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Shipping </a:t>
          </a:r>
          <a:br>
            <a:rPr lang="fr-FR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endParaRPr lang="fr-FR" sz="500" b="1" kern="1200" dirty="0">
            <a:solidFill>
              <a:prstClr val="black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600" b="1" kern="1200" dirty="0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80% </a:t>
          </a:r>
          <a:r>
            <a:rPr lang="fr-FR" sz="1600" b="1" kern="1200" dirty="0" err="1">
              <a:solidFill>
                <a:srgbClr val="0070C0"/>
              </a:solidFill>
              <a:latin typeface="+mn-lt"/>
              <a:cs typeface="Arial" panose="020B0604020202020204" pitchFamily="34" charset="0"/>
            </a:rPr>
            <a:t>Bulk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20 to 40 USD/t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n-US" sz="7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10% </a:t>
          </a: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Break </a:t>
          </a:r>
          <a:r>
            <a:rPr lang="fr-FR" sz="1200" b="1" kern="1200" dirty="0" err="1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Bulk</a:t>
          </a: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</a:t>
          </a: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(50 kg bags or big bags)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25 to 45 USD/t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n-US" sz="10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10% Containers  </a:t>
          </a: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(50 kg bags or big bags)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35 to 55 USD/t</a:t>
          </a:r>
          <a:endParaRPr lang="fr-FR" sz="12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902005" y="45259"/>
        <a:ext cx="1454736" cy="4378609"/>
      </dsp:txXfrm>
    </dsp:sp>
    <dsp:sp modelId="{526B7B09-F233-7046-8F09-D02CB853223B}">
      <dsp:nvSpPr>
        <dsp:cNvPr id="0" name=""/>
        <dsp:cNvSpPr/>
      </dsp:nvSpPr>
      <dsp:spPr>
        <a:xfrm>
          <a:off x="3516325" y="2092800"/>
          <a:ext cx="242369" cy="283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solidFill>
              <a:schemeClr val="tx1"/>
            </a:solidFill>
            <a:latin typeface="+mn-lt"/>
          </a:endParaRPr>
        </a:p>
      </dsp:txBody>
      <dsp:txXfrm>
        <a:off x="3516325" y="2149505"/>
        <a:ext cx="169658" cy="170116"/>
      </dsp:txXfrm>
    </dsp:sp>
    <dsp:sp modelId="{B3CE1146-312F-8440-90C4-CB75E5923CE4}">
      <dsp:nvSpPr>
        <dsp:cNvPr id="0" name=""/>
        <dsp:cNvSpPr/>
      </dsp:nvSpPr>
      <dsp:spPr>
        <a:xfrm>
          <a:off x="3859301" y="0"/>
          <a:ext cx="1511699" cy="4469127"/>
        </a:xfrm>
        <a:prstGeom prst="roundRect">
          <a:avLst>
            <a:gd name="adj" fmla="val 10000"/>
          </a:avLst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Unloading</a:t>
          </a:r>
          <a:r>
            <a:rPr lang="fr-FR" sz="18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</a:t>
          </a:r>
          <a:endParaRPr lang="fr-FR" sz="2000" b="1" kern="1200" dirty="0">
            <a:solidFill>
              <a:prstClr val="black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fr-FR" sz="1400" b="1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40% </a:t>
          </a:r>
          <a:r>
            <a:rPr lang="fr-FR" sz="1400" b="1" kern="1200" dirty="0" err="1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Bulk</a:t>
          </a:r>
          <a:r>
            <a:rPr lang="fr-FR" sz="1400" b="1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to dump truck</a:t>
          </a:r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14 to 17 USD/</a:t>
          </a:r>
          <a:r>
            <a:rPr lang="fr-FR" sz="12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</a:t>
          </a:r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fr-FR" sz="7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40% </a:t>
          </a:r>
          <a:r>
            <a:rPr lang="fr-FR" sz="1400" b="1" kern="1200" dirty="0" err="1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BiBo</a:t>
          </a:r>
          <a:r>
            <a:rPr lang="fr-FR" sz="1400" b="1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</a:t>
          </a:r>
          <a:br>
            <a:rPr lang="fr-FR" sz="1400" b="1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fr-FR" sz="1200" b="1" kern="1200" dirty="0" err="1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Bulk</a:t>
          </a:r>
          <a:r>
            <a:rPr lang="fr-FR" sz="1200" b="1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In/Bag Out</a:t>
          </a:r>
          <a:br>
            <a:rPr lang="fr-FR" sz="14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28 to 32 USD/</a:t>
          </a:r>
          <a:r>
            <a:rPr lang="fr-FR" sz="12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</a:t>
          </a:r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fr-FR" sz="7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10% </a:t>
          </a:r>
          <a:r>
            <a:rPr lang="fr-FR" sz="1200" b="1" kern="1200" dirty="0" err="1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Bags</a:t>
          </a: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to </a:t>
          </a:r>
          <a:r>
            <a:rPr lang="fr-FR" sz="1200" b="1" kern="1200" dirty="0" err="1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trailer</a:t>
          </a: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truck /train</a:t>
          </a:r>
          <a:b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18 to 21 USD/</a:t>
          </a:r>
          <a:r>
            <a:rPr lang="fr-FR" sz="12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</a:t>
          </a:r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fr-FR" sz="4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10% Containers </a:t>
          </a:r>
          <a:r>
            <a:rPr lang="fr-FR" sz="1200" b="1" kern="1200" dirty="0" err="1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ex-port</a:t>
          </a: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to trucks</a:t>
          </a:r>
          <a:b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15 to 18 USD/</a:t>
          </a:r>
          <a:r>
            <a:rPr lang="fr-FR" sz="12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</a:t>
          </a:r>
          <a:endParaRPr lang="fr-FR" sz="12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3903577" y="44276"/>
        <a:ext cx="1423147" cy="4380575"/>
      </dsp:txXfrm>
    </dsp:sp>
    <dsp:sp modelId="{5215038B-A833-6C47-AC5B-46529D3F4540}">
      <dsp:nvSpPr>
        <dsp:cNvPr id="0" name=""/>
        <dsp:cNvSpPr/>
      </dsp:nvSpPr>
      <dsp:spPr>
        <a:xfrm>
          <a:off x="5485326" y="2092800"/>
          <a:ext cx="242369" cy="283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solidFill>
              <a:schemeClr val="tx1"/>
            </a:solidFill>
            <a:latin typeface="+mn-lt"/>
          </a:endParaRPr>
        </a:p>
      </dsp:txBody>
      <dsp:txXfrm>
        <a:off x="5485326" y="2149505"/>
        <a:ext cx="169658" cy="170116"/>
      </dsp:txXfrm>
    </dsp:sp>
    <dsp:sp modelId="{56D97D31-AA09-A74C-A853-49156B25974C}">
      <dsp:nvSpPr>
        <dsp:cNvPr id="0" name=""/>
        <dsp:cNvSpPr/>
      </dsp:nvSpPr>
      <dsp:spPr>
        <a:xfrm>
          <a:off x="5828302" y="0"/>
          <a:ext cx="1384341" cy="4469127"/>
        </a:xfrm>
        <a:prstGeom prst="roundRect">
          <a:avLst>
            <a:gd name="adj" fmla="val 10000"/>
          </a:avLst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Processing </a:t>
          </a:r>
          <a:br>
            <a:rPr lang="en-US" sz="16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en-US" sz="16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and Storage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by Importers </a:t>
          </a:r>
          <a:br>
            <a:rPr lang="en-US" sz="1200" b="0" i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en-US" sz="1200" b="0" i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and/or Blenders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4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fr-FR" sz="1400" b="1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50%  </a:t>
          </a:r>
          <a:r>
            <a:rPr lang="fr-FR" sz="1400" b="1" kern="1200" dirty="0" err="1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Blending</a:t>
          </a:r>
          <a:r>
            <a:rPr lang="fr-FR" sz="1400" b="1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+ </a:t>
          </a:r>
          <a:r>
            <a:rPr lang="fr-FR" sz="1400" b="1" kern="1200" dirty="0" err="1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bagging</a:t>
          </a:r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25 to 70 USD/</a:t>
          </a:r>
          <a:r>
            <a:rPr lang="fr-FR" sz="12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</a:t>
          </a:r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fr-FR" sz="1400" b="1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40%  </a:t>
          </a:r>
          <a:r>
            <a:rPr lang="fr-FR" sz="1400" b="1" kern="1200" dirty="0" err="1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Bagging</a:t>
          </a:r>
          <a:br>
            <a:rPr lang="fr-FR" sz="14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10 to 50 USD/</a:t>
          </a:r>
          <a:r>
            <a:rPr lang="fr-FR" sz="12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</a:t>
          </a:r>
          <a:endParaRPr lang="fr-FR" sz="12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marR="0" lvl="0" indent="0" algn="l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5% Direct sales</a:t>
          </a:r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2 to 5 USD/</a:t>
          </a:r>
          <a:r>
            <a:rPr lang="fr-FR" sz="12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</a:t>
          </a:r>
          <a:endParaRPr lang="fr-FR" sz="12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fr-FR" sz="6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5% Direct Imports</a:t>
          </a:r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5 to 20 USD/</a:t>
          </a:r>
          <a:r>
            <a:rPr lang="fr-FR" sz="12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</a:t>
          </a:r>
          <a:endParaRPr lang="en-US" sz="12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5868848" y="40546"/>
        <a:ext cx="1303249" cy="4388035"/>
      </dsp:txXfrm>
    </dsp:sp>
    <dsp:sp modelId="{829EA7DA-93F1-8C4C-BDF3-CBCE3E30EB84}">
      <dsp:nvSpPr>
        <dsp:cNvPr id="0" name=""/>
        <dsp:cNvSpPr/>
      </dsp:nvSpPr>
      <dsp:spPr>
        <a:xfrm>
          <a:off x="7326968" y="2092800"/>
          <a:ext cx="242369" cy="283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solidFill>
              <a:schemeClr val="tx1"/>
            </a:solidFill>
            <a:latin typeface="+mn-lt"/>
          </a:endParaRPr>
        </a:p>
      </dsp:txBody>
      <dsp:txXfrm>
        <a:off x="7326968" y="2149505"/>
        <a:ext cx="169658" cy="170116"/>
      </dsp:txXfrm>
    </dsp:sp>
    <dsp:sp modelId="{E317431C-D925-8548-9129-9FAE065F032F}">
      <dsp:nvSpPr>
        <dsp:cNvPr id="0" name=""/>
        <dsp:cNvSpPr/>
      </dsp:nvSpPr>
      <dsp:spPr>
        <a:xfrm>
          <a:off x="7669944" y="0"/>
          <a:ext cx="1365957" cy="4469127"/>
        </a:xfrm>
        <a:prstGeom prst="roundRect">
          <a:avLst>
            <a:gd name="adj" fmla="val 10000"/>
          </a:avLst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Ground Transport</a:t>
          </a:r>
          <a:br>
            <a:rPr lang="fr-FR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b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en-US" sz="1200" b="0" i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Deliveries to </a:t>
          </a:r>
          <a:endParaRPr lang="fr-FR" sz="1200" b="0" i="1" kern="1200" dirty="0">
            <a:solidFill>
              <a:prstClr val="black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solidFill>
              <a:prstClr val="black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5 to 75%  institutional markets/subsidies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15 to 45 USD/t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n-US" sz="8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5 to 60%  structured private market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15 to 45 USD/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n-US" sz="7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15 to 60%  </a:t>
          </a:r>
          <a:b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open market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15 to 45 USD/t</a:t>
          </a:r>
          <a:endParaRPr lang="fr-FR" sz="12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7709952" y="40008"/>
        <a:ext cx="1285941" cy="4389111"/>
      </dsp:txXfrm>
    </dsp:sp>
    <dsp:sp modelId="{337CC527-08FC-C848-BFCA-B144F753023D}">
      <dsp:nvSpPr>
        <dsp:cNvPr id="0" name=""/>
        <dsp:cNvSpPr/>
      </dsp:nvSpPr>
      <dsp:spPr>
        <a:xfrm>
          <a:off x="9150227" y="2092800"/>
          <a:ext cx="242369" cy="283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solidFill>
              <a:schemeClr val="tx1"/>
            </a:solidFill>
            <a:latin typeface="+mn-lt"/>
          </a:endParaRPr>
        </a:p>
      </dsp:txBody>
      <dsp:txXfrm>
        <a:off x="9150227" y="2149505"/>
        <a:ext cx="169658" cy="170116"/>
      </dsp:txXfrm>
    </dsp:sp>
    <dsp:sp modelId="{C342A6DE-85A3-BF45-8243-53EDE1B891B0}">
      <dsp:nvSpPr>
        <dsp:cNvPr id="0" name=""/>
        <dsp:cNvSpPr/>
      </dsp:nvSpPr>
      <dsp:spPr>
        <a:xfrm>
          <a:off x="9493203" y="0"/>
          <a:ext cx="1410487" cy="446912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Sales / Distribution</a:t>
          </a:r>
          <a:br>
            <a:rPr lang="fr-FR" sz="1200" b="0" i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fr-FR" sz="1200" b="0" i="1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5 to 35%  Sales to large farms</a:t>
          </a:r>
          <a:b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Wholesale prices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n-US" sz="7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5 to 10% Sales to cooperatives and farmers’ groups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5 to 15 USD/t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n-US" sz="9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5 to 30%  Sales to distributors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15 to 30 USD/t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br>
            <a:rPr lang="en-US" sz="7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5 to 30%  Retail sales to small and medium farmers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Retail prices: 375   to 600 USD/t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9534515" y="41312"/>
        <a:ext cx="1327863" cy="43865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44ABC-7E4D-334D-8A5D-0E0934CF68B2}">
      <dsp:nvSpPr>
        <dsp:cNvPr id="0" name=""/>
        <dsp:cNvSpPr/>
      </dsp:nvSpPr>
      <dsp:spPr>
        <a:xfrm>
          <a:off x="4463" y="0"/>
          <a:ext cx="1391015" cy="44691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Shipping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fr-FR" sz="14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600" b="1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75% </a:t>
          </a:r>
          <a:r>
            <a:rPr lang="fr-FR" sz="1600" b="1" kern="1200" dirty="0" err="1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Bulk</a:t>
          </a:r>
          <a:br>
            <a:rPr lang="en-US" sz="14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20 to 40 USD/t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n-US" sz="12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15% </a:t>
          </a: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Break </a:t>
          </a:r>
          <a:r>
            <a:rPr lang="fr-FR" sz="1200" b="1" kern="1200" dirty="0" err="1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Bulk</a:t>
          </a: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</a:t>
          </a: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(50 kg bags or big bags)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25 to 45 USD/t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n-US" sz="12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10% Container  </a:t>
          </a: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(50 kg bags or big bags)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35 to 55 USD/t</a:t>
          </a:r>
          <a:endParaRPr lang="fr-CI" sz="1200" b="0" kern="1200" dirty="0">
            <a:solidFill>
              <a:schemeClr val="tx1"/>
            </a:solidFill>
            <a:effectLst/>
            <a:latin typeface="+mn-lt"/>
            <a:ea typeface="MS Mincho" panose="02020609040205080304" pitchFamily="49" charset="-128"/>
          </a:endParaRPr>
        </a:p>
      </dsp:txBody>
      <dsp:txXfrm>
        <a:off x="45204" y="40741"/>
        <a:ext cx="1309533" cy="4387645"/>
      </dsp:txXfrm>
    </dsp:sp>
    <dsp:sp modelId="{CD51046D-E7B8-8D44-B5AA-1E4A43B33A87}">
      <dsp:nvSpPr>
        <dsp:cNvPr id="0" name=""/>
        <dsp:cNvSpPr/>
      </dsp:nvSpPr>
      <dsp:spPr>
        <a:xfrm>
          <a:off x="1509916" y="2092661"/>
          <a:ext cx="242606" cy="2838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solidFill>
              <a:schemeClr val="tx1"/>
            </a:solidFill>
            <a:latin typeface="+mn-lt"/>
          </a:endParaRPr>
        </a:p>
      </dsp:txBody>
      <dsp:txXfrm>
        <a:off x="1509916" y="2149422"/>
        <a:ext cx="169824" cy="170281"/>
      </dsp:txXfrm>
    </dsp:sp>
    <dsp:sp modelId="{5C05F83D-0F3D-8547-873C-EE108C67E07B}">
      <dsp:nvSpPr>
        <dsp:cNvPr id="0" name=""/>
        <dsp:cNvSpPr/>
      </dsp:nvSpPr>
      <dsp:spPr>
        <a:xfrm>
          <a:off x="1853227" y="0"/>
          <a:ext cx="1546764" cy="4469127"/>
        </a:xfrm>
        <a:prstGeom prst="roundRect">
          <a:avLst>
            <a:gd name="adj" fmla="val 10000"/>
          </a:avLst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Unloading</a:t>
          </a:r>
          <a:r>
            <a:rPr lang="fr-FR" sz="18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</a:t>
          </a:r>
          <a:br>
            <a:rPr lang="fr-FR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endParaRPr lang="fr-FR" sz="500" b="1" kern="1200" dirty="0">
            <a:solidFill>
              <a:prstClr val="black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60% </a:t>
          </a:r>
          <a:r>
            <a:rPr lang="fr-FR" sz="1400" b="1" kern="1200" dirty="0" err="1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BiBo</a:t>
          </a:r>
          <a:r>
            <a:rPr lang="fr-FR" sz="1400" b="1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</a:t>
          </a:r>
          <a:br>
            <a:rPr lang="fr-FR" sz="1400" b="1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fr-FR" sz="1400" b="1" kern="1200" dirty="0" err="1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Bulk</a:t>
          </a:r>
          <a:r>
            <a:rPr lang="fr-FR" sz="1400" b="1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In/Bag Out</a:t>
          </a:r>
          <a:b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28 to 32 USD/</a:t>
          </a:r>
          <a:r>
            <a:rPr lang="fr-FR" sz="12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</a:t>
          </a:r>
          <a:endParaRPr lang="fr-FR" sz="12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kern="1200" dirty="0">
            <a:solidFill>
              <a:prstClr val="black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25% </a:t>
          </a:r>
          <a:r>
            <a:rPr lang="fr-FR" sz="1200" b="1" kern="1200" dirty="0" err="1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Bulk</a:t>
          </a: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to dump truck</a:t>
          </a:r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14 to 17 USD/</a:t>
          </a:r>
          <a:r>
            <a:rPr lang="fr-FR" sz="12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</a:t>
          </a:r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fr-FR" sz="8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15% </a:t>
          </a:r>
          <a:r>
            <a:rPr lang="fr-FR" sz="1200" b="1" kern="1200" dirty="0" err="1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Bags</a:t>
          </a: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to </a:t>
          </a:r>
          <a:r>
            <a:rPr lang="fr-FR" sz="1200" b="1" kern="1200" dirty="0" err="1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trailer</a:t>
          </a: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truck /train</a:t>
          </a:r>
          <a:b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18 to 21 USD/</a:t>
          </a:r>
          <a:r>
            <a:rPr lang="fr-FR" sz="12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</a:t>
          </a:r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fr-FR" sz="9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5% Containers </a:t>
          </a:r>
          <a:r>
            <a:rPr lang="fr-FR" sz="1200" b="1" kern="1200" dirty="0" err="1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ex-port</a:t>
          </a: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to trucks</a:t>
          </a:r>
          <a:b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15 to 18 USD/</a:t>
          </a:r>
          <a:r>
            <a:rPr lang="fr-FR" sz="12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</a:t>
          </a:r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fr-FR" sz="12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898530" y="45303"/>
        <a:ext cx="1456158" cy="4378521"/>
      </dsp:txXfrm>
    </dsp:sp>
    <dsp:sp modelId="{526B7B09-F233-7046-8F09-D02CB853223B}">
      <dsp:nvSpPr>
        <dsp:cNvPr id="0" name=""/>
        <dsp:cNvSpPr/>
      </dsp:nvSpPr>
      <dsp:spPr>
        <a:xfrm>
          <a:off x="3514429" y="2092661"/>
          <a:ext cx="242606" cy="2838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solidFill>
              <a:schemeClr val="tx1"/>
            </a:solidFill>
            <a:latin typeface="+mn-lt"/>
          </a:endParaRPr>
        </a:p>
      </dsp:txBody>
      <dsp:txXfrm>
        <a:off x="3514429" y="2149422"/>
        <a:ext cx="169824" cy="170281"/>
      </dsp:txXfrm>
    </dsp:sp>
    <dsp:sp modelId="{B3CE1146-312F-8440-90C4-CB75E5923CE4}">
      <dsp:nvSpPr>
        <dsp:cNvPr id="0" name=""/>
        <dsp:cNvSpPr/>
      </dsp:nvSpPr>
      <dsp:spPr>
        <a:xfrm>
          <a:off x="3857740" y="0"/>
          <a:ext cx="1513177" cy="4469127"/>
        </a:xfrm>
        <a:prstGeom prst="roundRect">
          <a:avLst>
            <a:gd name="adj" fmla="val 10000"/>
          </a:avLst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Transit </a:t>
          </a:r>
          <a:endParaRPr lang="fr-FR" sz="2000" b="1" kern="1200" dirty="0">
            <a:solidFill>
              <a:prstClr val="black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fr-FR" sz="1600" b="1" kern="1200" dirty="0">
              <a:solidFill>
                <a:srgbClr val="0070C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70% Direct transit </a:t>
          </a:r>
          <a:br>
            <a:rPr lang="fr-FR" sz="14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fr-FR" sz="1200" b="0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(land transport by </a:t>
          </a:r>
          <a:r>
            <a:rPr lang="fr-FR" sz="1200" b="0" kern="1200" dirty="0" err="1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forwarder</a:t>
          </a:r>
          <a:r>
            <a:rPr lang="fr-FR" sz="1200" b="0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)</a:t>
          </a:r>
          <a:br>
            <a:rPr lang="fr-FR" sz="1200" b="0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fr-FR" sz="1200" b="0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60 to 100 USD/</a:t>
          </a:r>
          <a:r>
            <a:rPr lang="fr-FR" sz="1200" b="0" kern="1200" dirty="0" err="1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t</a:t>
          </a:r>
          <a:endParaRPr lang="fr-FR" sz="1200" b="0" kern="1200" dirty="0">
            <a:solidFill>
              <a:prstClr val="black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kern="1200" dirty="0">
            <a:solidFill>
              <a:prstClr val="black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30% Indirect transit </a:t>
          </a:r>
          <a:r>
            <a:rPr lang="fr-FR" sz="1200" b="0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(hinterland importer </a:t>
          </a:r>
          <a:r>
            <a:rPr lang="fr-FR" sz="1200" b="0" kern="1200" dirty="0" err="1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buy</a:t>
          </a:r>
          <a:r>
            <a:rPr lang="fr-FR" sz="1200" b="0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</a:t>
          </a:r>
          <a:r>
            <a:rPr lang="fr-FR" sz="1200" b="0" kern="1200" dirty="0" err="1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from</a:t>
          </a:r>
          <a:r>
            <a:rPr lang="fr-FR" sz="1200" b="0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port </a:t>
          </a:r>
          <a:r>
            <a:rPr lang="fr-FR" sz="1200" b="0" kern="1200" dirty="0" err="1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importers</a:t>
          </a:r>
          <a:r>
            <a:rPr lang="fr-FR" sz="1200" b="0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) </a:t>
          </a:r>
          <a:br>
            <a:rPr lang="fr-FR" sz="1200" b="0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fr-FR" sz="1200" b="0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65 to 105 USD/</a:t>
          </a:r>
          <a:r>
            <a:rPr lang="fr-FR" sz="1200" b="0" kern="1200" dirty="0" err="1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t</a:t>
          </a:r>
          <a:endParaRPr lang="fr-FR" sz="1200" b="0" kern="1200" dirty="0">
            <a:solidFill>
              <a:prstClr val="black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sp:txBody>
      <dsp:txXfrm>
        <a:off x="3902059" y="44319"/>
        <a:ext cx="1424539" cy="4380489"/>
      </dsp:txXfrm>
    </dsp:sp>
    <dsp:sp modelId="{5215038B-A833-6C47-AC5B-46529D3F4540}">
      <dsp:nvSpPr>
        <dsp:cNvPr id="0" name=""/>
        <dsp:cNvSpPr/>
      </dsp:nvSpPr>
      <dsp:spPr>
        <a:xfrm>
          <a:off x="5485354" y="2092661"/>
          <a:ext cx="242606" cy="2838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solidFill>
              <a:schemeClr val="tx1"/>
            </a:solidFill>
            <a:latin typeface="+mn-lt"/>
          </a:endParaRPr>
        </a:p>
      </dsp:txBody>
      <dsp:txXfrm>
        <a:off x="5485354" y="2149422"/>
        <a:ext cx="169824" cy="170281"/>
      </dsp:txXfrm>
    </dsp:sp>
    <dsp:sp modelId="{56D97D31-AA09-A74C-A853-49156B25974C}">
      <dsp:nvSpPr>
        <dsp:cNvPr id="0" name=""/>
        <dsp:cNvSpPr/>
      </dsp:nvSpPr>
      <dsp:spPr>
        <a:xfrm>
          <a:off x="5828665" y="0"/>
          <a:ext cx="1385694" cy="4469127"/>
        </a:xfrm>
        <a:prstGeom prst="roundRect">
          <a:avLst>
            <a:gd name="adj" fmla="val 10000"/>
          </a:avLst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Processing </a:t>
          </a:r>
          <a:br>
            <a:rPr lang="en-US" sz="16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en-US" sz="16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and Storage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by Importers </a:t>
          </a:r>
          <a:br>
            <a:rPr lang="en-US" sz="1200" b="0" i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en-US" sz="1200" b="0" i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and/or Blenders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4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fr-FR" sz="1600" b="1" kern="1200" dirty="0">
              <a:solidFill>
                <a:schemeClr val="accent5">
                  <a:lumMod val="50000"/>
                </a:scheme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55%  </a:t>
          </a:r>
          <a:r>
            <a:rPr lang="fr-FR" sz="1600" b="1" kern="1200" dirty="0" err="1">
              <a:solidFill>
                <a:schemeClr val="accent5">
                  <a:lumMod val="50000"/>
                </a:scheme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Blending</a:t>
          </a:r>
          <a:r>
            <a:rPr lang="fr-FR" sz="1600" b="1" kern="1200" dirty="0">
              <a:solidFill>
                <a:schemeClr val="accent5">
                  <a:lumMod val="50000"/>
                </a:scheme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 + </a:t>
          </a:r>
          <a:r>
            <a:rPr lang="fr-FR" sz="1600" b="1" kern="1200" dirty="0" err="1">
              <a:solidFill>
                <a:schemeClr val="accent5">
                  <a:lumMod val="50000"/>
                </a:scheme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bagging</a:t>
          </a:r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20 to 50 USD/</a:t>
          </a:r>
          <a:r>
            <a:rPr lang="fr-FR" sz="12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</a:t>
          </a:r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fr-FR" sz="5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30% </a:t>
          </a:r>
          <a:r>
            <a:rPr lang="fr-FR" sz="1400" b="1" kern="1200" dirty="0" err="1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Bagging</a:t>
          </a:r>
          <a:br>
            <a:rPr lang="fr-FR" sz="14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5 to 40 USD/</a:t>
          </a:r>
          <a:r>
            <a:rPr lang="fr-FR" sz="12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</a:t>
          </a:r>
          <a:endParaRPr lang="fr-FR" sz="12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marR="0" lvl="0" indent="0" algn="l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10% Direct sales</a:t>
          </a:r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2 to 5 USD/</a:t>
          </a:r>
          <a:r>
            <a:rPr lang="fr-FR" sz="12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</a:t>
          </a:r>
          <a:endParaRPr lang="fr-FR" sz="12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fr-FR" sz="6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fr-FR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5% Direct Imports</a:t>
          </a:r>
          <a:b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fr-FR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5 to 20 USD/</a:t>
          </a:r>
          <a:r>
            <a:rPr lang="fr-FR" sz="1200" kern="1200" dirty="0" err="1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</a:t>
          </a:r>
          <a:endParaRPr lang="en-US" sz="12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5869251" y="40586"/>
        <a:ext cx="1304522" cy="4387955"/>
      </dsp:txXfrm>
    </dsp:sp>
    <dsp:sp modelId="{829EA7DA-93F1-8C4C-BDF3-CBCE3E30EB84}">
      <dsp:nvSpPr>
        <dsp:cNvPr id="0" name=""/>
        <dsp:cNvSpPr/>
      </dsp:nvSpPr>
      <dsp:spPr>
        <a:xfrm>
          <a:off x="7328797" y="2092661"/>
          <a:ext cx="242606" cy="2838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solidFill>
              <a:schemeClr val="tx1"/>
            </a:solidFill>
            <a:latin typeface="+mn-lt"/>
          </a:endParaRPr>
        </a:p>
      </dsp:txBody>
      <dsp:txXfrm>
        <a:off x="7328797" y="2149422"/>
        <a:ext cx="169824" cy="170281"/>
      </dsp:txXfrm>
    </dsp:sp>
    <dsp:sp modelId="{E317431C-D925-8548-9129-9FAE065F032F}">
      <dsp:nvSpPr>
        <dsp:cNvPr id="0" name=""/>
        <dsp:cNvSpPr/>
      </dsp:nvSpPr>
      <dsp:spPr>
        <a:xfrm>
          <a:off x="7672108" y="0"/>
          <a:ext cx="1367293" cy="4469127"/>
        </a:xfrm>
        <a:prstGeom prst="roundRect">
          <a:avLst>
            <a:gd name="adj" fmla="val 10000"/>
          </a:avLst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Ground Transport</a:t>
          </a:r>
          <a:br>
            <a:rPr lang="fr-FR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b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en-US" sz="1200" b="0" i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Deliveries to </a:t>
          </a:r>
          <a:endParaRPr lang="fr-FR" sz="1200" b="0" i="1" kern="1200" dirty="0">
            <a:solidFill>
              <a:prstClr val="black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solidFill>
              <a:prstClr val="black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5 to 90%  institutional markets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15 to 45 USD/t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n-US" sz="8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0 to 80%  structured private market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15 to 45 USD/t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n-US" sz="7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10 to 20%  </a:t>
          </a:r>
          <a:b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open market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15 to 45 USD/t</a:t>
          </a:r>
          <a:endParaRPr lang="fr-FR" sz="12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7712155" y="40047"/>
        <a:ext cx="1287199" cy="4389033"/>
      </dsp:txXfrm>
    </dsp:sp>
    <dsp:sp modelId="{337CC527-08FC-C848-BFCA-B144F753023D}">
      <dsp:nvSpPr>
        <dsp:cNvPr id="0" name=""/>
        <dsp:cNvSpPr/>
      </dsp:nvSpPr>
      <dsp:spPr>
        <a:xfrm>
          <a:off x="9153838" y="2092661"/>
          <a:ext cx="242606" cy="2838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solidFill>
              <a:schemeClr val="tx1"/>
            </a:solidFill>
            <a:latin typeface="+mn-lt"/>
          </a:endParaRPr>
        </a:p>
      </dsp:txBody>
      <dsp:txXfrm>
        <a:off x="9153838" y="2149422"/>
        <a:ext cx="169824" cy="170281"/>
      </dsp:txXfrm>
    </dsp:sp>
    <dsp:sp modelId="{C342A6DE-85A3-BF45-8243-53EDE1B891B0}">
      <dsp:nvSpPr>
        <dsp:cNvPr id="0" name=""/>
        <dsp:cNvSpPr/>
      </dsp:nvSpPr>
      <dsp:spPr>
        <a:xfrm>
          <a:off x="9497149" y="0"/>
          <a:ext cx="1411866" cy="446912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Sales / Distribution</a:t>
          </a:r>
          <a:br>
            <a:rPr lang="fr-FR" sz="1200" b="0" i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fr-FR" sz="1200" b="0" i="1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5% Sales to large farms</a:t>
          </a:r>
          <a:b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</a:b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Wholesale prices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n-US" sz="7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5% Sales to cooperatives and farmers’ groups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5 to 15 USD/t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endParaRPr lang="en-US" sz="9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5 to 15%  Sales to distributors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15 to 30 USD/t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br>
            <a:rPr lang="en-US" sz="7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200" b="1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5 to 15 %  Retail sales to small and medium farmers</a:t>
          </a:r>
          <a:b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n-US" sz="1200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Retail prices: 475   to 600 USD/t</a:t>
          </a:r>
        </a:p>
        <a:p>
          <a:pPr marL="0"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9538501" y="41352"/>
        <a:ext cx="1329162" cy="43864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44ABC-7E4D-334D-8A5D-0E0934CF68B2}">
      <dsp:nvSpPr>
        <dsp:cNvPr id="0" name=""/>
        <dsp:cNvSpPr/>
      </dsp:nvSpPr>
      <dsp:spPr>
        <a:xfrm>
          <a:off x="6714" y="0"/>
          <a:ext cx="1543344" cy="44691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effectLst/>
              <a:latin typeface="+mn-lt"/>
              <a:ea typeface="MS Mincho" panose="02020609040205080304" pitchFamily="49" charset="-128"/>
            </a:rPr>
            <a:t>Before Signing the Import Contract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1.1 Fertilizer import contract (DGPSA)</a:t>
          </a:r>
          <a:endParaRPr lang="en-CI" sz="1200" b="0" kern="1200" dirty="0">
            <a:solidFill>
              <a:srgbClr val="403B33"/>
            </a:solidFill>
            <a:effectLst/>
            <a:latin typeface="Calibri" panose="020F0502020204030204"/>
            <a:ea typeface="MS Mincho" panose="02020609040205080304" pitchFamily="49" charset="-128"/>
            <a:cs typeface="+mn-cs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rgbClr val="403B33"/>
              </a:solidFill>
              <a:effectLst/>
              <a:latin typeface="+mn-lt"/>
              <a:ea typeface="MS Mincho" panose="02020609040205080304" pitchFamily="49" charset="-128"/>
            </a:rPr>
            <a:t>1.2 Annual import code (Min. Trade)</a:t>
          </a:r>
          <a:endParaRPr lang="en-CI" sz="1200" b="0" kern="1200" dirty="0">
            <a:effectLst/>
            <a:latin typeface="+mn-lt"/>
            <a:ea typeface="MS Mincho" panose="02020609040205080304" pitchFamily="49" charset="-128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rgbClr val="403B33"/>
              </a:solidFill>
              <a:effectLst/>
              <a:latin typeface="+mn-lt"/>
              <a:ea typeface="MS Mincho" panose="02020609040205080304" pitchFamily="49" charset="-128"/>
            </a:rPr>
            <a:t>1.3 Supplier quotation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I" sz="1200" b="0" kern="1200" dirty="0">
              <a:solidFill>
                <a:srgbClr val="403B33"/>
              </a:solidFill>
              <a:effectLst/>
              <a:latin typeface="+mn-lt"/>
              <a:ea typeface="MS Mincho" panose="02020609040205080304" pitchFamily="49" charset="-128"/>
            </a:rPr>
            <a:t>1.4 VAT exemption (DGPSA)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rgbClr val="403B33"/>
              </a:solidFill>
              <a:effectLst/>
              <a:latin typeface="+mn-lt"/>
              <a:ea typeface="MS Mincho" panose="02020609040205080304" pitchFamily="49" charset="-128"/>
            </a:rPr>
            <a:t>1.5 Import Prior Authorization (API) (DGPSA via GUCE)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rgbClr val="403B33"/>
              </a:solidFill>
              <a:effectLst/>
              <a:latin typeface="+mn-lt"/>
              <a:ea typeface="MS Mincho" panose="02020609040205080304" pitchFamily="49" charset="-128"/>
            </a:rPr>
            <a:t>1.6 Import Declaration Form (FDI) (GUCE)</a:t>
          </a:r>
          <a:endParaRPr lang="fr-CI" sz="1200" b="0" kern="1200" dirty="0">
            <a:solidFill>
              <a:srgbClr val="403B33"/>
            </a:solidFill>
            <a:effectLst/>
            <a:latin typeface="+mn-lt"/>
            <a:ea typeface="MS Mincho" panose="02020609040205080304" pitchFamily="49" charset="-128"/>
          </a:endParaRPr>
        </a:p>
      </dsp:txBody>
      <dsp:txXfrm>
        <a:off x="51917" y="45203"/>
        <a:ext cx="1452938" cy="4378721"/>
      </dsp:txXfrm>
    </dsp:sp>
    <dsp:sp modelId="{CD51046D-E7B8-8D44-B5AA-1E4A43B33A87}">
      <dsp:nvSpPr>
        <dsp:cNvPr id="0" name=""/>
        <dsp:cNvSpPr/>
      </dsp:nvSpPr>
      <dsp:spPr>
        <a:xfrm>
          <a:off x="1677027" y="2077122"/>
          <a:ext cx="269174" cy="314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+mn-lt"/>
          </a:endParaRPr>
        </a:p>
      </dsp:txBody>
      <dsp:txXfrm>
        <a:off x="1677027" y="2140098"/>
        <a:ext cx="188422" cy="188930"/>
      </dsp:txXfrm>
    </dsp:sp>
    <dsp:sp modelId="{5E76475B-CB73-8646-A5DF-FEEA628CBEFC}">
      <dsp:nvSpPr>
        <dsp:cNvPr id="0" name=""/>
        <dsp:cNvSpPr/>
      </dsp:nvSpPr>
      <dsp:spPr>
        <a:xfrm>
          <a:off x="2057934" y="16637"/>
          <a:ext cx="1395210" cy="4435852"/>
        </a:xfrm>
        <a:prstGeom prst="roundRect">
          <a:avLst>
            <a:gd name="adj" fmla="val 10000"/>
          </a:avLst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prstClr val="black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Prior to shipment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2.1 Import contract signature</a:t>
          </a:r>
          <a:endParaRPr lang="en-CI" sz="1200" b="0" kern="1200" dirty="0">
            <a:solidFill>
              <a:srgbClr val="403B33"/>
            </a:solidFill>
            <a:effectLst/>
            <a:latin typeface="Calibri" panose="020F0502020204030204"/>
            <a:ea typeface="MS Mincho" panose="02020609040205080304" pitchFamily="49" charset="-128"/>
            <a:cs typeface="+mn-cs"/>
          </a:endParaRP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2.2 Contract with maritime carrier + insurance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2.3 Compliance check of the shipment by a certified controlling company with mandatory physical inspection of fertilizers to obtain a Certificate of Conformity (COC)</a:t>
          </a:r>
          <a:endParaRPr lang="en-CI" sz="1200" b="0" kern="1200" dirty="0">
            <a:solidFill>
              <a:srgbClr val="403B33"/>
            </a:solidFill>
            <a:effectLst/>
            <a:latin typeface="Calibri" panose="020F0502020204030204"/>
            <a:ea typeface="MS Mincho" panose="02020609040205080304" pitchFamily="49" charset="-128"/>
            <a:cs typeface="+mn-cs"/>
          </a:endParaRPr>
        </a:p>
      </dsp:txBody>
      <dsp:txXfrm>
        <a:off x="2098798" y="57501"/>
        <a:ext cx="1313482" cy="4354124"/>
      </dsp:txXfrm>
    </dsp:sp>
    <dsp:sp modelId="{91A2169A-5CBA-2340-B754-23BDCCBA95B3}">
      <dsp:nvSpPr>
        <dsp:cNvPr id="0" name=""/>
        <dsp:cNvSpPr/>
      </dsp:nvSpPr>
      <dsp:spPr>
        <a:xfrm>
          <a:off x="3580113" y="2077122"/>
          <a:ext cx="269174" cy="314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+mn-lt"/>
          </a:endParaRPr>
        </a:p>
      </dsp:txBody>
      <dsp:txXfrm>
        <a:off x="3580113" y="2140098"/>
        <a:ext cx="188422" cy="188930"/>
      </dsp:txXfrm>
    </dsp:sp>
    <dsp:sp modelId="{5B461C51-624D-D84A-9D29-27F38B919DE8}">
      <dsp:nvSpPr>
        <dsp:cNvPr id="0" name=""/>
        <dsp:cNvSpPr/>
      </dsp:nvSpPr>
      <dsp:spPr>
        <a:xfrm>
          <a:off x="3961020" y="28927"/>
          <a:ext cx="1269688" cy="4411271"/>
        </a:xfrm>
        <a:prstGeom prst="roundRect">
          <a:avLst>
            <a:gd name="adj" fmla="val 10000"/>
          </a:avLst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prstClr val="black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Maritime</a:t>
          </a:r>
          <a:r>
            <a:rPr lang="en-US" sz="1800" b="1" kern="1200" dirty="0">
              <a:solidFill>
                <a:srgbClr val="FFFFFF"/>
              </a:solidFill>
              <a:effectLst/>
              <a:latin typeface="+mn-lt"/>
              <a:ea typeface="MS Mincho" panose="02020609040205080304" pitchFamily="49" charset="-128"/>
            </a:rPr>
            <a:t> </a:t>
          </a:r>
          <a:r>
            <a:rPr lang="en-US" sz="1800" b="1" kern="1200" dirty="0">
              <a:solidFill>
                <a:prstClr val="black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Transport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3.1 Transmit COC to VOC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3.2 Cargo tracking note (CTN) from OIC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3.3 Obtain a Value Classification Final Report (RFCV) at GUCE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3.4 Freight forwarder and port handling contracts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3.5 Local insurance for unloaded goods</a:t>
          </a:r>
        </a:p>
      </dsp:txBody>
      <dsp:txXfrm>
        <a:off x="3998208" y="66115"/>
        <a:ext cx="1195312" cy="4336895"/>
      </dsp:txXfrm>
    </dsp:sp>
    <dsp:sp modelId="{30142990-19E4-414A-9F17-E54DC672485C}">
      <dsp:nvSpPr>
        <dsp:cNvPr id="0" name=""/>
        <dsp:cNvSpPr/>
      </dsp:nvSpPr>
      <dsp:spPr>
        <a:xfrm>
          <a:off x="5357678" y="2077122"/>
          <a:ext cx="269174" cy="314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latin typeface="+mn-lt"/>
          </a:endParaRPr>
        </a:p>
      </dsp:txBody>
      <dsp:txXfrm>
        <a:off x="5357678" y="2140098"/>
        <a:ext cx="188422" cy="188930"/>
      </dsp:txXfrm>
    </dsp:sp>
    <dsp:sp modelId="{FC44B7B5-77C8-4D49-BFCB-6FACE83B5D08}">
      <dsp:nvSpPr>
        <dsp:cNvPr id="0" name=""/>
        <dsp:cNvSpPr/>
      </dsp:nvSpPr>
      <dsp:spPr>
        <a:xfrm>
          <a:off x="5738585" y="10492"/>
          <a:ext cx="1269688" cy="4448142"/>
        </a:xfrm>
        <a:prstGeom prst="roundRect">
          <a:avLst>
            <a:gd name="adj" fmla="val 10000"/>
          </a:avLst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prstClr val="black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Unloading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solidFill>
              <a:srgbClr val="403B33"/>
            </a:solidFill>
            <a:effectLst/>
            <a:latin typeface="+mn-lt"/>
            <a:ea typeface="MS Mincho" panose="02020609040205080304" pitchFamily="49" charset="-128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403B33"/>
              </a:solidFill>
              <a:effectLst/>
              <a:latin typeface="+mn-lt"/>
              <a:ea typeface="MS Mincho" panose="02020609040205080304" pitchFamily="49" charset="-128"/>
            </a:rPr>
            <a:t>4.1 Request to berth and approach by consignee, then berthing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403B33"/>
              </a:solidFill>
              <a:effectLst/>
              <a:latin typeface="+mn-lt"/>
              <a:ea typeface="MS Mincho" panose="02020609040205080304" pitchFamily="49" charset="-128"/>
            </a:rPr>
            <a:t>4.2 Onboard handling (unloading)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403B33"/>
              </a:solidFill>
              <a:effectLst/>
              <a:latin typeface="+mn-lt"/>
              <a:ea typeface="MS Mincho" panose="02020609040205080304" pitchFamily="49" charset="-128"/>
            </a:rPr>
            <a:t>4.3 Bill of lading (BL) exchange from consignee to the freight forwarder</a:t>
          </a:r>
          <a:endParaRPr lang="en-US" sz="1200" kern="1200" dirty="0">
            <a:latin typeface="+mn-lt"/>
          </a:endParaRPr>
        </a:p>
      </dsp:txBody>
      <dsp:txXfrm>
        <a:off x="5775773" y="47680"/>
        <a:ext cx="1195312" cy="4373766"/>
      </dsp:txXfrm>
    </dsp:sp>
    <dsp:sp modelId="{E60E5108-0FC6-A744-B61B-23EE2D9AE840}">
      <dsp:nvSpPr>
        <dsp:cNvPr id="0" name=""/>
        <dsp:cNvSpPr/>
      </dsp:nvSpPr>
      <dsp:spPr>
        <a:xfrm>
          <a:off x="7135242" y="2077122"/>
          <a:ext cx="269174" cy="314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latin typeface="+mn-lt"/>
          </a:endParaRPr>
        </a:p>
      </dsp:txBody>
      <dsp:txXfrm>
        <a:off x="7135242" y="2140098"/>
        <a:ext cx="188422" cy="188930"/>
      </dsp:txXfrm>
    </dsp:sp>
    <dsp:sp modelId="{E2B456BA-95BE-4541-9BF3-1C805FDF2BE6}">
      <dsp:nvSpPr>
        <dsp:cNvPr id="0" name=""/>
        <dsp:cNvSpPr/>
      </dsp:nvSpPr>
      <dsp:spPr>
        <a:xfrm>
          <a:off x="7516149" y="0"/>
          <a:ext cx="1440220" cy="4469127"/>
        </a:xfrm>
        <a:prstGeom prst="roundRect">
          <a:avLst>
            <a:gd name="adj" fmla="val 10000"/>
          </a:avLst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prstClr val="black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Clearance or Transit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700" b="1" kern="1200" dirty="0">
              <a:latin typeface="+mn-lt"/>
            </a:rPr>
          </a:br>
          <a:r>
            <a:rPr lang="en-US" sz="1200" b="1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5.1 Direct import (CI customs clearance)</a:t>
          </a:r>
          <a:b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</a:br>
          <a: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Customs entry via SYDAM (</a:t>
          </a:r>
          <a:r>
            <a:rPr lang="en-US" sz="1200" kern="1200" dirty="0" err="1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Sydonia</a:t>
          </a:r>
          <a: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 World) </a:t>
          </a:r>
          <a: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  <a:sym typeface="Symbol" pitchFamily="2" charset="2"/>
            </a:rPr>
            <a:t></a:t>
          </a:r>
          <a: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 Customs payment </a:t>
          </a:r>
          <a: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  <a:sym typeface="Symbol" pitchFamily="2" charset="2"/>
            </a:rPr>
            <a:t></a:t>
          </a:r>
          <a: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 Receipt Good to Remove (BAE)</a:t>
          </a:r>
          <a:b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</a:br>
          <a:r>
            <a:rPr lang="en-US" sz="1200" b="1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5.2 Direct transit (clearance in Mali or Burkina Faso): </a:t>
          </a:r>
          <a: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EX3000/T1 declaration (customs CI Mali BF) via SYDAM </a:t>
          </a:r>
          <a: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  <a:sym typeface="Symbol" pitchFamily="2" charset="2"/>
            </a:rPr>
            <a:t></a:t>
          </a:r>
          <a: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 Transit warehouse storage </a:t>
          </a:r>
          <a: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  <a:sym typeface="Symbol" pitchFamily="2" charset="2"/>
            </a:rPr>
            <a:t></a:t>
          </a:r>
          <a: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 RGF </a:t>
          </a:r>
          <a:r>
            <a:rPr lang="en-US" sz="1200" kern="1200" dirty="0" err="1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payment+installation</a:t>
          </a:r>
          <a: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 GPS </a:t>
          </a:r>
          <a: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  <a:sym typeface="Symbol" pitchFamily="2" charset="2"/>
            </a:rPr>
            <a:t></a:t>
          </a:r>
          <a: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 BAE tag</a:t>
          </a:r>
          <a:endParaRPr lang="en-CI" sz="1200" kern="1200" dirty="0">
            <a:solidFill>
              <a:srgbClr val="403B33"/>
            </a:solidFill>
            <a:effectLst/>
            <a:latin typeface="Calibri" panose="020F0502020204030204"/>
            <a:ea typeface="MS Mincho" panose="02020609040205080304" pitchFamily="49" charset="-128"/>
            <a:cs typeface="+mn-cs"/>
          </a:endParaRPr>
        </a:p>
      </dsp:txBody>
      <dsp:txXfrm>
        <a:off x="7558332" y="42183"/>
        <a:ext cx="1355854" cy="4384761"/>
      </dsp:txXfrm>
    </dsp:sp>
    <dsp:sp modelId="{4F9CD3B8-D959-B94B-A784-72EF0C54E5A2}">
      <dsp:nvSpPr>
        <dsp:cNvPr id="0" name=""/>
        <dsp:cNvSpPr/>
      </dsp:nvSpPr>
      <dsp:spPr>
        <a:xfrm>
          <a:off x="9083339" y="2077122"/>
          <a:ext cx="269174" cy="3148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latin typeface="+mn-lt"/>
          </a:endParaRPr>
        </a:p>
      </dsp:txBody>
      <dsp:txXfrm>
        <a:off x="9083339" y="2140098"/>
        <a:ext cx="188422" cy="188930"/>
      </dsp:txXfrm>
    </dsp:sp>
    <dsp:sp modelId="{2477F461-9AB3-CB42-9A2C-45ED33E7A2CD}">
      <dsp:nvSpPr>
        <dsp:cNvPr id="0" name=""/>
        <dsp:cNvSpPr/>
      </dsp:nvSpPr>
      <dsp:spPr>
        <a:xfrm>
          <a:off x="9464245" y="0"/>
          <a:ext cx="1442518" cy="446912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prstClr val="black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Ex-Port and Delivery</a:t>
          </a:r>
          <a:br>
            <a:rPr lang="en-US" sz="700" b="1" kern="1200" dirty="0">
              <a:latin typeface="+mn-lt"/>
            </a:rPr>
          </a:br>
          <a:r>
            <a:rPr lang="en-US" sz="700" b="1" kern="1200" dirty="0">
              <a:latin typeface="+mn-lt"/>
            </a:rPr>
            <a:t>\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6.1 Port delivery: </a:t>
          </a:r>
          <a: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unpack and/or truck loading by the importer or its carrier in the port, exit with BAE</a:t>
          </a:r>
          <a:b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</a:br>
          <a:r>
            <a:rPr lang="en-US" sz="1200" b="1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6.2 Delivery to importer’s warehouse</a:t>
          </a:r>
          <a: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: Shipping carrier, freight forwarder, or land handler deliver to importer</a:t>
          </a:r>
          <a:b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</a:br>
          <a:r>
            <a:rPr lang="en-US" sz="1200" b="1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6.3 Delivery in Mali or Burkina Faso</a:t>
          </a:r>
          <a:r>
            <a:rPr lang="en-US" sz="1200" kern="1200" dirty="0">
              <a:solidFill>
                <a:srgbClr val="403B33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: Freight forwarder organizes transport to importer’s warehouse and pays customs fees at land border</a:t>
          </a:r>
        </a:p>
      </dsp:txBody>
      <dsp:txXfrm>
        <a:off x="9506495" y="42250"/>
        <a:ext cx="1358018" cy="43846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44ABC-7E4D-334D-8A5D-0E0934CF68B2}">
      <dsp:nvSpPr>
        <dsp:cNvPr id="0" name=""/>
        <dsp:cNvSpPr/>
      </dsp:nvSpPr>
      <dsp:spPr>
        <a:xfrm>
          <a:off x="14251" y="0"/>
          <a:ext cx="1876603" cy="33104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effectLst/>
              <a:latin typeface="+mn-lt"/>
              <a:ea typeface="MS Mincho" panose="02020609040205080304" pitchFamily="49" charset="-128"/>
            </a:rPr>
            <a:t>Before Signing the Import Contract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Obtaining importer code</a:t>
          </a:r>
          <a:r>
            <a:rPr lang="en-US" sz="1200" kern="1200" dirty="0">
              <a:solidFill>
                <a:schemeClr val="tx1"/>
              </a:solidFill>
            </a:rPr>
            <a:t>: 1 to 2 days.</a:t>
          </a:r>
          <a:r>
            <a:rPr lang="en-US" sz="1200" b="1" kern="1200" dirty="0">
              <a:solidFill>
                <a:schemeClr val="tx1"/>
              </a:solidFill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Obtaining approval</a:t>
          </a:r>
          <a:r>
            <a:rPr lang="en-US" sz="1200" kern="1200" dirty="0">
              <a:solidFill>
                <a:schemeClr val="tx1"/>
              </a:solidFill>
            </a:rPr>
            <a:t>: about 1 month, carried out before the import season</a:t>
          </a:r>
          <a:br>
            <a:rPr lang="en-US" sz="1200" kern="1200" dirty="0">
              <a:solidFill>
                <a:schemeClr val="tx1"/>
              </a:solidFill>
            </a:rPr>
          </a:br>
          <a:endParaRPr lang="en-US" sz="1200" kern="1200" dirty="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API and FDI</a:t>
          </a:r>
          <a:r>
            <a:rPr lang="en-US" sz="1200" kern="1200" dirty="0">
              <a:solidFill>
                <a:schemeClr val="tx1"/>
              </a:solidFill>
            </a:rPr>
            <a:t>: 2 to 5 days</a:t>
          </a:r>
          <a:endParaRPr lang="fr-CI" sz="1200" b="0" kern="1200" dirty="0">
            <a:solidFill>
              <a:schemeClr val="tx1"/>
            </a:solidFill>
            <a:effectLst/>
            <a:latin typeface="+mn-lt"/>
            <a:ea typeface="MS Mincho" panose="02020609040205080304" pitchFamily="49" charset="-128"/>
          </a:endParaRPr>
        </a:p>
      </dsp:txBody>
      <dsp:txXfrm>
        <a:off x="69215" y="54964"/>
        <a:ext cx="1766675" cy="3200534"/>
      </dsp:txXfrm>
    </dsp:sp>
    <dsp:sp modelId="{CD51046D-E7B8-8D44-B5AA-1E4A43B33A87}">
      <dsp:nvSpPr>
        <dsp:cNvPr id="0" name=""/>
        <dsp:cNvSpPr/>
      </dsp:nvSpPr>
      <dsp:spPr>
        <a:xfrm>
          <a:off x="2045241" y="1463793"/>
          <a:ext cx="327297" cy="3828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chemeClr val="tx1"/>
            </a:solidFill>
            <a:latin typeface="+mn-lt"/>
          </a:endParaRPr>
        </a:p>
      </dsp:txBody>
      <dsp:txXfrm>
        <a:off x="2045241" y="1540368"/>
        <a:ext cx="229108" cy="229726"/>
      </dsp:txXfrm>
    </dsp:sp>
    <dsp:sp modelId="{5E76475B-CB73-8646-A5DF-FEEA628CBEFC}">
      <dsp:nvSpPr>
        <dsp:cNvPr id="0" name=""/>
        <dsp:cNvSpPr/>
      </dsp:nvSpPr>
      <dsp:spPr>
        <a:xfrm>
          <a:off x="2508398" y="12323"/>
          <a:ext cx="1696482" cy="3285815"/>
        </a:xfrm>
        <a:prstGeom prst="roundRect">
          <a:avLst>
            <a:gd name="adj" fmla="val 1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Prior to shipment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solidFill>
              <a:schemeClr val="tx1"/>
            </a:solidFill>
          </a:endParaRP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From contract signing to ship loading</a:t>
          </a:r>
          <a:r>
            <a:rPr lang="en-US" sz="1200" kern="1200" dirty="0">
              <a:solidFill>
                <a:schemeClr val="tx1"/>
              </a:solidFill>
            </a:rPr>
            <a:t>: 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5 to 10 days</a:t>
          </a:r>
          <a:endParaRPr lang="en-CI" sz="1200" b="0" kern="1200" dirty="0">
            <a:solidFill>
              <a:schemeClr val="tx1"/>
            </a:solidFill>
            <a:effectLst/>
            <a:latin typeface="Calibri" panose="020F0502020204030204"/>
            <a:ea typeface="MS Mincho" panose="02020609040205080304" pitchFamily="49" charset="-128"/>
            <a:cs typeface="+mn-cs"/>
          </a:endParaRPr>
        </a:p>
      </dsp:txBody>
      <dsp:txXfrm>
        <a:off x="2558086" y="62011"/>
        <a:ext cx="1597106" cy="3186439"/>
      </dsp:txXfrm>
    </dsp:sp>
    <dsp:sp modelId="{91A2169A-5CBA-2340-B754-23BDCCBA95B3}">
      <dsp:nvSpPr>
        <dsp:cNvPr id="0" name=""/>
        <dsp:cNvSpPr/>
      </dsp:nvSpPr>
      <dsp:spPr>
        <a:xfrm>
          <a:off x="4359265" y="1463793"/>
          <a:ext cx="327297" cy="3828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chemeClr val="tx1"/>
            </a:solidFill>
            <a:latin typeface="+mn-lt"/>
          </a:endParaRPr>
        </a:p>
      </dsp:txBody>
      <dsp:txXfrm>
        <a:off x="4359265" y="1540368"/>
        <a:ext cx="229108" cy="229726"/>
      </dsp:txXfrm>
    </dsp:sp>
    <dsp:sp modelId="{5B461C51-624D-D84A-9D29-27F38B919DE8}">
      <dsp:nvSpPr>
        <dsp:cNvPr id="0" name=""/>
        <dsp:cNvSpPr/>
      </dsp:nvSpPr>
      <dsp:spPr>
        <a:xfrm>
          <a:off x="4822422" y="21428"/>
          <a:ext cx="1543856" cy="3267606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Maritime</a:t>
          </a:r>
          <a:r>
            <a:rPr lang="en-US" sz="1800" b="1" kern="1200" dirty="0">
              <a:solidFill>
                <a:schemeClr val="tx1"/>
              </a:solidFill>
              <a:effectLst/>
              <a:latin typeface="+mn-lt"/>
              <a:ea typeface="MS Mincho" panose="02020609040205080304" pitchFamily="49" charset="-128"/>
            </a:rPr>
            <a:t> </a:t>
          </a:r>
          <a:r>
            <a:rPr lang="en-US" sz="1800" b="1" kern="1200" dirty="0">
              <a:solidFill>
                <a:schemeClr val="tx1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Transport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Shipping time</a:t>
          </a:r>
          <a:r>
            <a:rPr lang="en-US" sz="1200" kern="1200" dirty="0">
              <a:solidFill>
                <a:schemeClr val="tx1"/>
              </a:solidFill>
            </a:rPr>
            <a:t>: depending on country of origin, from 5 days (Morocco) to 30 days (Black Sea, China)</a:t>
          </a:r>
          <a:endParaRPr lang="en-US" sz="1200" b="0" kern="1200" dirty="0">
            <a:solidFill>
              <a:schemeClr val="tx1"/>
            </a:solidFill>
            <a:effectLst/>
            <a:latin typeface="Calibri" panose="020F0502020204030204"/>
            <a:ea typeface="MS Mincho" panose="02020609040205080304" pitchFamily="49" charset="-128"/>
            <a:cs typeface="+mn-cs"/>
          </a:endParaRPr>
        </a:p>
      </dsp:txBody>
      <dsp:txXfrm>
        <a:off x="4867640" y="66646"/>
        <a:ext cx="1453420" cy="3177170"/>
      </dsp:txXfrm>
    </dsp:sp>
    <dsp:sp modelId="{30142990-19E4-414A-9F17-E54DC672485C}">
      <dsp:nvSpPr>
        <dsp:cNvPr id="0" name=""/>
        <dsp:cNvSpPr/>
      </dsp:nvSpPr>
      <dsp:spPr>
        <a:xfrm>
          <a:off x="6520665" y="1463793"/>
          <a:ext cx="327297" cy="3828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chemeClr val="tx1"/>
            </a:solidFill>
            <a:latin typeface="+mn-lt"/>
          </a:endParaRPr>
        </a:p>
      </dsp:txBody>
      <dsp:txXfrm>
        <a:off x="6520665" y="1540368"/>
        <a:ext cx="229108" cy="229726"/>
      </dsp:txXfrm>
    </dsp:sp>
    <dsp:sp modelId="{FC44B7B5-77C8-4D49-BFCB-6FACE83B5D08}">
      <dsp:nvSpPr>
        <dsp:cNvPr id="0" name=""/>
        <dsp:cNvSpPr/>
      </dsp:nvSpPr>
      <dsp:spPr>
        <a:xfrm>
          <a:off x="6983822" y="7771"/>
          <a:ext cx="1543856" cy="3294919"/>
        </a:xfrm>
        <a:prstGeom prst="roundRect">
          <a:avLst>
            <a:gd name="adj" fmla="val 1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Unloading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solidFill>
              <a:schemeClr val="tx1"/>
            </a:solidFill>
            <a:effectLst/>
            <a:latin typeface="+mn-lt"/>
            <a:ea typeface="MS Mincho" panose="02020609040205080304" pitchFamily="49" charset="-128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From arrival of the ship to unloading</a:t>
          </a:r>
          <a:r>
            <a:rPr lang="en-US" sz="1200" kern="1200" dirty="0">
              <a:solidFill>
                <a:schemeClr val="tx1"/>
              </a:solidFill>
            </a:rPr>
            <a:t>: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5 to 40 days, depending on congestion</a:t>
          </a:r>
          <a:endParaRPr lang="en-US" sz="1200" kern="1200" dirty="0">
            <a:solidFill>
              <a:schemeClr val="tx1"/>
            </a:solidFill>
            <a:latin typeface="+mn-lt"/>
          </a:endParaRPr>
        </a:p>
      </dsp:txBody>
      <dsp:txXfrm>
        <a:off x="7029040" y="52989"/>
        <a:ext cx="1453420" cy="3204483"/>
      </dsp:txXfrm>
    </dsp:sp>
    <dsp:sp modelId="{E60E5108-0FC6-A744-B61B-23EE2D9AE840}">
      <dsp:nvSpPr>
        <dsp:cNvPr id="0" name=""/>
        <dsp:cNvSpPr/>
      </dsp:nvSpPr>
      <dsp:spPr>
        <a:xfrm>
          <a:off x="8682064" y="1463793"/>
          <a:ext cx="327297" cy="3828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tx1"/>
            </a:solidFill>
            <a:latin typeface="+mn-lt"/>
          </a:endParaRPr>
        </a:p>
      </dsp:txBody>
      <dsp:txXfrm>
        <a:off x="8682064" y="1540368"/>
        <a:ext cx="229108" cy="229726"/>
      </dsp:txXfrm>
    </dsp:sp>
    <dsp:sp modelId="{2477F461-9AB3-CB42-9A2C-45ED33E7A2CD}">
      <dsp:nvSpPr>
        <dsp:cNvPr id="0" name=""/>
        <dsp:cNvSpPr/>
      </dsp:nvSpPr>
      <dsp:spPr>
        <a:xfrm>
          <a:off x="9145221" y="0"/>
          <a:ext cx="1754006" cy="3310462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effectLst/>
              <a:latin typeface="Calibri" panose="020F0502020204030204"/>
              <a:ea typeface="MS Mincho" panose="02020609040205080304" pitchFamily="49" charset="-128"/>
              <a:cs typeface="+mn-cs"/>
            </a:rPr>
            <a:t>Ex-Port and Delivery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Release for local consumption</a:t>
          </a:r>
          <a:r>
            <a:rPr lang="en-US" sz="1200" kern="1200" dirty="0">
              <a:solidFill>
                <a:schemeClr val="tx1"/>
              </a:solidFill>
            </a:rPr>
            <a:t>:  10 to 25 days from unloading to exit from the port,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Transit</a:t>
          </a:r>
          <a:r>
            <a:rPr lang="en-US" sz="1200" kern="1200" dirty="0">
              <a:solidFill>
                <a:schemeClr val="tx1"/>
              </a:solidFill>
            </a:rPr>
            <a:t>: 20 to 45 days from unloading to removal from the port, plus 4 to 10 days to exit from the port and deliver to Mali or Burkina Faso </a:t>
          </a:r>
          <a:br>
            <a:rPr lang="en-US" sz="1200" kern="1200" dirty="0">
              <a:solidFill>
                <a:schemeClr val="tx1"/>
              </a:solidFill>
            </a:rPr>
          </a:br>
          <a:endParaRPr lang="en-US" sz="1200" kern="1200" dirty="0">
            <a:solidFill>
              <a:schemeClr val="tx1"/>
            </a:solidFill>
            <a:effectLst/>
            <a:latin typeface="Calibri" panose="020F0502020204030204"/>
            <a:ea typeface="MS Mincho" panose="02020609040205080304" pitchFamily="49" charset="-128"/>
            <a:cs typeface="+mn-cs"/>
          </a:endParaRPr>
        </a:p>
      </dsp:txBody>
      <dsp:txXfrm>
        <a:off x="9196594" y="51373"/>
        <a:ext cx="1651260" cy="3207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D49622-6669-4341-80BC-3867900E126C}" type="datetimeFigureOut">
              <a:rPr lang="en-US" smtClean="0"/>
              <a:t>9/28/20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0C00434-5EF0-FD4C-903A-958A88B1F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00434-5EF0-FD4C-903A-958A88B1FA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61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00434-5EF0-FD4C-903A-958A88B1FA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84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00434-5EF0-FD4C-903A-958A88B1FA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90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CI" dirty="0"/>
              <a:t>ido will detail the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00434-5EF0-FD4C-903A-958A88B1FA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78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fr-FR" dirty="0"/>
              <a:t>Manufacturer Mines and/Or </a:t>
            </a:r>
            <a:r>
              <a:rPr lang="fr-FR" dirty="0" err="1"/>
              <a:t>transforms</a:t>
            </a:r>
            <a:r>
              <a:rPr lang="fr-FR" dirty="0"/>
              <a:t> the </a:t>
            </a:r>
            <a:r>
              <a:rPr lang="fr-FR" dirty="0" err="1"/>
              <a:t>raw</a:t>
            </a:r>
            <a:r>
              <a:rPr lang="fr-FR" dirty="0"/>
              <a:t> </a:t>
            </a:r>
            <a:r>
              <a:rPr lang="fr-FR" dirty="0" err="1"/>
              <a:t>material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Urea</a:t>
            </a:r>
            <a:r>
              <a:rPr lang="fr-FR" dirty="0"/>
              <a:t>, DAP, MOP or NPK</a:t>
            </a:r>
          </a:p>
          <a:p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Sold</a:t>
            </a:r>
            <a:r>
              <a:rPr lang="fr-FR" dirty="0"/>
              <a:t> </a:t>
            </a:r>
            <a:r>
              <a:rPr lang="fr-FR" dirty="0" err="1"/>
              <a:t>Directly</a:t>
            </a:r>
            <a:r>
              <a:rPr lang="fr-FR" dirty="0"/>
              <a:t> or </a:t>
            </a:r>
            <a:r>
              <a:rPr lang="fr-FR" dirty="0" err="1"/>
              <a:t>Through</a:t>
            </a:r>
            <a:r>
              <a:rPr lang="fr-FR" dirty="0"/>
              <a:t> a Broker to an importer</a:t>
            </a:r>
          </a:p>
          <a:p>
            <a:r>
              <a:rPr lang="fr-FR" dirty="0" err="1"/>
              <a:t>Some</a:t>
            </a:r>
            <a:r>
              <a:rPr lang="fr-FR" dirty="0"/>
              <a:t> times at a </a:t>
            </a:r>
            <a:r>
              <a:rPr lang="fr-FR" dirty="0" err="1"/>
              <a:t>price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includes</a:t>
            </a:r>
            <a:r>
              <a:rPr lang="fr-FR" dirty="0"/>
              <a:t> the </a:t>
            </a:r>
            <a:r>
              <a:rPr lang="fr-FR" dirty="0" err="1"/>
              <a:t>Freight</a:t>
            </a:r>
            <a:r>
              <a:rPr lang="fr-FR" dirty="0"/>
              <a:t> C+FR</a:t>
            </a:r>
          </a:p>
          <a:p>
            <a:endParaRPr lang="fr-FR" dirty="0"/>
          </a:p>
          <a:p>
            <a:r>
              <a:rPr lang="fr-FR" dirty="0"/>
              <a:t>The Importer pays for the </a:t>
            </a:r>
            <a:r>
              <a:rPr lang="fr-FR" dirty="0" err="1"/>
              <a:t>Insusrance</a:t>
            </a:r>
            <a:r>
              <a:rPr lang="fr-FR" dirty="0"/>
              <a:t>; The Port charges, </a:t>
            </a:r>
            <a:r>
              <a:rPr lang="fr-FR" dirty="0" err="1"/>
              <a:t>including</a:t>
            </a:r>
            <a:r>
              <a:rPr lang="fr-FR" dirty="0"/>
              <a:t> </a:t>
            </a:r>
            <a:r>
              <a:rPr lang="fr-FR" dirty="0" err="1"/>
              <a:t>Stevedoring</a:t>
            </a:r>
            <a:r>
              <a:rPr lang="fr-FR" dirty="0"/>
              <a:t>, </a:t>
            </a:r>
            <a:r>
              <a:rPr lang="fr-FR" dirty="0" err="1"/>
              <a:t>Freight</a:t>
            </a:r>
            <a:r>
              <a:rPr lang="fr-FR" dirty="0"/>
              <a:t> </a:t>
            </a:r>
            <a:r>
              <a:rPr lang="fr-FR" dirty="0" err="1"/>
              <a:t>Forwarding</a:t>
            </a:r>
            <a:r>
              <a:rPr lang="fr-FR" dirty="0"/>
              <a:t> </a:t>
            </a:r>
            <a:r>
              <a:rPr lang="fr-FR" dirty="0" err="1"/>
              <a:t>fees</a:t>
            </a:r>
            <a:r>
              <a:rPr lang="fr-FR" dirty="0"/>
              <a:t>, Port </a:t>
            </a:r>
            <a:r>
              <a:rPr lang="fr-FR" dirty="0" err="1"/>
              <a:t>fees</a:t>
            </a:r>
            <a:r>
              <a:rPr lang="fr-FR" dirty="0"/>
              <a:t>, </a:t>
            </a:r>
            <a:r>
              <a:rPr lang="fr-FR" dirty="0" err="1"/>
              <a:t>other</a:t>
            </a:r>
            <a:r>
              <a:rPr lang="fr-FR" dirty="0"/>
              <a:t> Admin </a:t>
            </a:r>
            <a:r>
              <a:rPr lang="fr-FR" dirty="0" err="1"/>
              <a:t>Cost</a:t>
            </a:r>
            <a:r>
              <a:rPr lang="fr-FR" dirty="0"/>
              <a:t>, </a:t>
            </a:r>
          </a:p>
          <a:p>
            <a:r>
              <a:rPr lang="fr-FR" dirty="0" err="1"/>
              <a:t>Since</a:t>
            </a:r>
            <a:r>
              <a:rPr lang="fr-FR" dirty="0"/>
              <a:t> the Product </a:t>
            </a:r>
            <a:r>
              <a:rPr lang="fr-FR" dirty="0" err="1"/>
              <a:t>needs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blended</a:t>
            </a:r>
            <a:r>
              <a:rPr lang="fr-FR" dirty="0"/>
              <a:t> in the destination country,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bagged</a:t>
            </a:r>
            <a:r>
              <a:rPr lang="fr-FR" dirty="0"/>
              <a:t> at the </a:t>
            </a:r>
            <a:r>
              <a:rPr lang="fr-FR" dirty="0" err="1"/>
              <a:t>receiving</a:t>
            </a:r>
            <a:r>
              <a:rPr lang="fr-FR" dirty="0"/>
              <a:t> port </a:t>
            </a:r>
            <a:r>
              <a:rPr lang="fr-FR" dirty="0" err="1"/>
              <a:t>transported</a:t>
            </a:r>
            <a:r>
              <a:rPr lang="fr-FR" dirty="0"/>
              <a:t> to the </a:t>
            </a:r>
            <a:r>
              <a:rPr lang="fr-FR" dirty="0" err="1"/>
              <a:t>importing</a:t>
            </a:r>
            <a:r>
              <a:rPr lang="fr-FR" dirty="0"/>
              <a:t> country </a:t>
            </a:r>
            <a:r>
              <a:rPr lang="fr-FR" dirty="0" err="1"/>
              <a:t>where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cleared</a:t>
            </a:r>
            <a:r>
              <a:rPr lang="fr-FR" dirty="0"/>
              <a:t> at custom, </a:t>
            </a:r>
            <a:r>
              <a:rPr lang="fr-FR" dirty="0" err="1"/>
              <a:t>unbagged</a:t>
            </a:r>
            <a:r>
              <a:rPr lang="fr-FR" dirty="0"/>
              <a:t>, </a:t>
            </a:r>
            <a:r>
              <a:rPr lang="fr-FR" dirty="0" err="1"/>
              <a:t>blended</a:t>
            </a:r>
            <a:r>
              <a:rPr lang="fr-FR" dirty="0"/>
              <a:t> and </a:t>
            </a:r>
            <a:r>
              <a:rPr lang="fr-FR" dirty="0" err="1"/>
              <a:t>bagged</a:t>
            </a:r>
            <a:r>
              <a:rPr lang="fr-FR" dirty="0"/>
              <a:t> </a:t>
            </a:r>
            <a:r>
              <a:rPr lang="fr-FR" dirty="0" err="1"/>
              <a:t>again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point </a:t>
            </a:r>
            <a:r>
              <a:rPr lang="fr-FR" dirty="0" err="1"/>
              <a:t>onward</a:t>
            </a:r>
            <a:r>
              <a:rPr lang="fr-FR" dirty="0"/>
              <a:t> the </a:t>
            </a:r>
            <a:r>
              <a:rPr lang="fr-FR" dirty="0" err="1"/>
              <a:t>Fertilizer</a:t>
            </a:r>
            <a:r>
              <a:rPr lang="fr-FR" dirty="0"/>
              <a:t> passes </a:t>
            </a:r>
            <a:r>
              <a:rPr lang="fr-FR" dirty="0" err="1"/>
              <a:t>through</a:t>
            </a:r>
            <a:r>
              <a:rPr lang="fr-FR" dirty="0"/>
              <a:t> the hands of </a:t>
            </a:r>
            <a:r>
              <a:rPr lang="fr-FR" dirty="0" err="1"/>
              <a:t>several</a:t>
            </a:r>
            <a:r>
              <a:rPr lang="fr-FR" dirty="0"/>
              <a:t> </a:t>
            </a:r>
            <a:r>
              <a:rPr lang="fr-FR" dirty="0" err="1"/>
              <a:t>middlemen</a:t>
            </a:r>
            <a:r>
              <a:rPr lang="fr-FR" dirty="0"/>
              <a:t> </a:t>
            </a:r>
            <a:r>
              <a:rPr lang="fr-FR" dirty="0" err="1"/>
              <a:t>before</a:t>
            </a:r>
            <a:r>
              <a:rPr lang="fr-FR" dirty="0"/>
              <a:t> </a:t>
            </a:r>
            <a:r>
              <a:rPr lang="fr-FR" dirty="0" err="1"/>
              <a:t>reaching</a:t>
            </a:r>
            <a:r>
              <a:rPr lang="fr-FR" dirty="0"/>
              <a:t> the Farmer. </a:t>
            </a:r>
          </a:p>
          <a:p>
            <a:endParaRPr lang="fr-FR" dirty="0"/>
          </a:p>
          <a:p>
            <a:r>
              <a:rPr lang="fr-FR" dirty="0"/>
              <a:t>At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Transport, handling and a </a:t>
            </a:r>
            <a:r>
              <a:rPr lang="fr-FR" dirty="0" err="1"/>
              <a:t>margin</a:t>
            </a:r>
            <a:r>
              <a:rPr lang="fr-FR" dirty="0"/>
              <a:t> are </a:t>
            </a:r>
            <a:r>
              <a:rPr lang="fr-FR" dirty="0" err="1"/>
              <a:t>added</a:t>
            </a:r>
            <a:r>
              <a:rPr lang="fr-FR" dirty="0"/>
              <a:t> to the </a:t>
            </a:r>
            <a:r>
              <a:rPr lang="fr-FR" dirty="0" err="1"/>
              <a:t>cost</a:t>
            </a:r>
            <a:r>
              <a:rPr lang="fr-FR" dirty="0"/>
              <a:t>. </a:t>
            </a:r>
          </a:p>
          <a:p>
            <a:endParaRPr lang="fr-FR" dirty="0"/>
          </a:p>
          <a:p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how the </a:t>
            </a:r>
            <a:r>
              <a:rPr lang="fr-FR" dirty="0" err="1"/>
              <a:t>fertilizer</a:t>
            </a:r>
            <a:r>
              <a:rPr lang="fr-FR" dirty="0"/>
              <a:t> arrives at </a:t>
            </a:r>
            <a:r>
              <a:rPr lang="fr-FR" dirty="0" err="1"/>
              <a:t>Salif</a:t>
            </a:r>
            <a:r>
              <a:rPr lang="fr-FR" dirty="0"/>
              <a:t> at 160 Dollars for 5 </a:t>
            </a:r>
            <a:r>
              <a:rPr lang="fr-FR" dirty="0" err="1"/>
              <a:t>Bags</a:t>
            </a:r>
            <a:r>
              <a:rPr lang="fr-FR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D9507-F2D6-426A-8E30-2CF9C9E116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0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 Burkina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clairement</a:t>
            </a:r>
            <a:r>
              <a:rPr lang="en-US" dirty="0"/>
              <a:t> le </a:t>
            </a:r>
            <a:r>
              <a:rPr lang="en-US" dirty="0" err="1"/>
              <a:t>marché</a:t>
            </a:r>
            <a:r>
              <a:rPr lang="en-US" dirty="0"/>
              <a:t> sur </a:t>
            </a:r>
            <a:r>
              <a:rPr lang="en-US" dirty="0" err="1"/>
              <a:t>lequel</a:t>
            </a:r>
            <a:r>
              <a:rPr lang="en-US" dirty="0"/>
              <a:t> la competition </a:t>
            </a:r>
            <a:r>
              <a:rPr lang="en-US" dirty="0" err="1"/>
              <a:t>est</a:t>
            </a:r>
            <a:r>
              <a:rPr lang="en-US" dirty="0"/>
              <a:t> la plus forte avec 4 </a:t>
            </a:r>
            <a:r>
              <a:rPr lang="en-US" dirty="0" err="1"/>
              <a:t>portes</a:t>
            </a:r>
            <a:r>
              <a:rPr lang="en-US" dirty="0"/>
              <a:t> </a:t>
            </a:r>
            <a:r>
              <a:rPr lang="en-US" dirty="0" err="1"/>
              <a:t>d’entrées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FBD49-B210-4B6F-8B34-CB166E8B1F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61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00434-5EF0-FD4C-903A-958A88B1FA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81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00434-5EF0-FD4C-903A-958A88B1FA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13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00434-5EF0-FD4C-903A-958A88B1FA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62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I" dirty="0"/>
              <a:t> (darft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00434-5EF0-FD4C-903A-958A88B1FA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02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00434-5EF0-FD4C-903A-958A88B1FA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58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00434-5EF0-FD4C-903A-958A88B1FA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77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9067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8667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42D2B5DF-BBC4-4B94-96D6-4162A46D4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7134" y="80645"/>
            <a:ext cx="1423590" cy="43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7" name="Picture 6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B6C2B98B-E154-A24F-B71A-030792EC56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80645"/>
            <a:ext cx="1392724" cy="4340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9C52FF-2B95-604B-BFE1-6BB137291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105" y="6230597"/>
            <a:ext cx="1695555" cy="5791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EC3986-9709-6A4B-9690-3712051CFC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944" y="23813"/>
            <a:ext cx="3171462" cy="8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6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1355"/>
            <a:ext cx="11006796" cy="660230"/>
          </a:xfrm>
        </p:spPr>
        <p:txBody>
          <a:bodyPr/>
          <a:lstStyle>
            <a:lvl1pPr>
              <a:defRPr b="1">
                <a:solidFill>
                  <a:srgbClr val="FF8C0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06797" cy="4351338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7" name="Picture 6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3D906E2A-F182-464A-9956-671EDBC0DC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7134" y="6360657"/>
            <a:ext cx="1423590" cy="4340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CB8B60-A4DC-7A4A-884E-A57CEC041D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104" y="6297897"/>
            <a:ext cx="1672407" cy="5118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EBC102-D6FD-9240-9150-4D6F9A0553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31240"/>
            <a:ext cx="2490878" cy="70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71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7" name="Picture 6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57528D33-31ED-8244-B1C1-5AB6707DEB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708" y="6360657"/>
            <a:ext cx="1412015" cy="43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02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8" name="Picture 7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954453D3-899D-E043-A3EC-8ABCC10EC8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3984" y="6360657"/>
            <a:ext cx="1446739" cy="43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50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10" name="Picture 9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7582E2F2-BB3A-0040-9D2A-1AED1B5AAC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238" y="6360657"/>
            <a:ext cx="1562486" cy="43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96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6" name="Picture 5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0BC1B4CA-24CD-5C40-A5CF-432B80102C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3432" y="6360657"/>
            <a:ext cx="1377291" cy="43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54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5" name="Picture 4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AC8A8F76-5624-2D4B-9934-636AE17149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0834" y="6360657"/>
            <a:ext cx="1469889" cy="43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21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8" name="Picture 7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F8777BE6-9B83-4646-BBAB-A7FFBA2202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582" y="6360657"/>
            <a:ext cx="1354142" cy="43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19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8" name="Picture 7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AF5B1650-E7D9-5A4B-BE93-45D0FC2FAA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3984" y="6360657"/>
            <a:ext cx="1446739" cy="43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21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4702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47D7DBE2-B62F-4DD8-8FEE-8090978EEF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7686" y="6360657"/>
            <a:ext cx="1493038" cy="43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9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5958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B7692B77-D494-4AE9-A8E2-82633AC4E0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3984" y="6360657"/>
            <a:ext cx="1446739" cy="43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8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667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7667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28D1EA74-E05C-47E7-B853-E9A283F07F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7134" y="6360657"/>
            <a:ext cx="1423590" cy="43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6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388" y="44054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389" y="175657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389" y="2580491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3801" y="175657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3801" y="2580491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9FC48A3F-C96B-4D1B-9F4A-BB9C3CA355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880" y="6360657"/>
            <a:ext cx="1307843" cy="43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1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3FB00052-7686-420E-91B5-71E442622C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4456" y="6360657"/>
            <a:ext cx="1296268" cy="43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0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59B1C4AE-8037-42F0-90C6-07DAFABAB8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7134" y="6360657"/>
            <a:ext cx="1423590" cy="43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7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55481FD6-B41B-4471-9D36-9CBA142F5A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410" y="6360657"/>
            <a:ext cx="1458314" cy="43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4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268C777A-AEAE-459C-8041-532665A0D2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3432" y="6360657"/>
            <a:ext cx="1377291" cy="43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5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3667" y="4405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67" y="190104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DC3C21-6C33-49C9-AFEF-24E34A884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6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F1BEA6D-A1A1-894F-9189-78C363A8DD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27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8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18" Type="http://schemas.openxmlformats.org/officeDocument/2006/relationships/image" Target="../media/image35.sv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svg"/><Relationship Id="rId20" Type="http://schemas.openxmlformats.org/officeDocument/2006/relationships/image" Target="../media/image37.sv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24" Type="http://schemas.openxmlformats.org/officeDocument/2006/relationships/image" Target="../media/image40.jpe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chart" Target="../charts/chart1.xml"/><Relationship Id="rId10" Type="http://schemas.openxmlformats.org/officeDocument/2006/relationships/image" Target="../media/image27.svg"/><Relationship Id="rId19" Type="http://schemas.openxmlformats.org/officeDocument/2006/relationships/image" Target="../media/image36.pn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Relationship Id="rId22" Type="http://schemas.openxmlformats.org/officeDocument/2006/relationships/image" Target="../media/image3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18" Type="http://schemas.openxmlformats.org/officeDocument/2006/relationships/image" Target="../media/image5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49.jpeg"/><Relationship Id="rId17" Type="http://schemas.openxmlformats.org/officeDocument/2006/relationships/image" Target="../media/image53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2.jpe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8.jpeg"/><Relationship Id="rId5" Type="http://schemas.openxmlformats.org/officeDocument/2006/relationships/diagramQuickStyle" Target="../diagrams/quickStyle1.xml"/><Relationship Id="rId15" Type="http://schemas.microsoft.com/office/2007/relationships/hdphoto" Target="../media/hdphoto1.wdp"/><Relationship Id="rId10" Type="http://schemas.openxmlformats.org/officeDocument/2006/relationships/image" Target="../media/image4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5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57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6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5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3.xml"/><Relationship Id="rId4" Type="http://schemas.openxmlformats.org/officeDocument/2006/relationships/image" Target="../media/image6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2C3F5-E4DD-4746-9460-E4B20378A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20" y="1189822"/>
            <a:ext cx="5120114" cy="319574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2700" b="1" dirty="0">
                <a:solidFill>
                  <a:srgbClr val="FF9400"/>
                </a:solidFill>
              </a:rPr>
              <a:t>Cost build up webinar – Sept 28, 2020</a:t>
            </a:r>
            <a:br>
              <a:rPr lang="en-US" sz="3200" b="1" dirty="0">
                <a:solidFill>
                  <a:srgbClr val="FF9400"/>
                </a:solidFill>
              </a:rPr>
            </a:br>
            <a:br>
              <a:rPr lang="en-US" sz="3200" b="1" dirty="0">
                <a:solidFill>
                  <a:srgbClr val="FF9400"/>
                </a:solidFill>
              </a:rPr>
            </a:br>
            <a:r>
              <a:rPr lang="en-US" sz="5300" b="1" dirty="0">
                <a:solidFill>
                  <a:srgbClr val="FF9400"/>
                </a:solidFill>
              </a:rPr>
              <a:t>FERTILIZER IMPORT PROCESS MAPS</a:t>
            </a:r>
            <a:endParaRPr lang="en-US" sz="3200" b="1" dirty="0">
              <a:solidFill>
                <a:srgbClr val="FF94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title 3">
            <a:extLst>
              <a:ext uri="{FF2B5EF4-FFF2-40B4-BE49-F238E27FC236}">
                <a16:creationId xmlns:a16="http://schemas.microsoft.com/office/drawing/2014/main" id="{B820914A-2977-264A-9A0C-BA49690DA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321" y="4743665"/>
            <a:ext cx="5953298" cy="1495742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1800" b="1" dirty="0"/>
              <a:t>Main Findings of the Fertilizer Cost build up and process maps studies </a:t>
            </a:r>
          </a:p>
          <a:p>
            <a:pPr algn="l"/>
            <a:r>
              <a:rPr lang="en-US" sz="1600" dirty="0"/>
              <a:t>Patrice ANNEQUIN  Fertilizer Market Specialist | </a:t>
            </a:r>
            <a:r>
              <a:rPr lang="en-US" sz="1600" dirty="0" err="1"/>
              <a:t>EnGRAIS</a:t>
            </a:r>
            <a:r>
              <a:rPr lang="en-US" sz="1600" dirty="0"/>
              <a:t> | IFDC</a:t>
            </a:r>
          </a:p>
          <a:p>
            <a:pPr algn="l"/>
            <a:endParaRPr lang="en-US" sz="1800" dirty="0"/>
          </a:p>
        </p:txBody>
      </p:sp>
      <p:pic>
        <p:nvPicPr>
          <p:cNvPr id="5" name="Image 10">
            <a:extLst>
              <a:ext uri="{FF2B5EF4-FFF2-40B4-BE49-F238E27FC236}">
                <a16:creationId xmlns:a16="http://schemas.microsoft.com/office/drawing/2014/main" id="{ECF242D9-F455-134B-8932-345A495073F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3402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8E62F8-98F2-184C-A6D2-8620A9943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687" y="785597"/>
            <a:ext cx="4724569" cy="2362284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F0D2DD7-5E3D-1047-B9F5-B9B8EB319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509" y="765244"/>
            <a:ext cx="4732940" cy="236647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B626342-F14C-4542-A7FA-94941D07E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115" y="3726283"/>
            <a:ext cx="4724569" cy="24359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77195A-15A7-8948-938B-9C00512A06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8316" y="3710116"/>
            <a:ext cx="4732940" cy="247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1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ADA4C-E86D-7647-BF77-EBF31D7B5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I" dirty="0"/>
              <a:t>Comparing Ports – Overall competitiveness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1D83C5-324B-BC43-8E23-FC32E2119E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797566"/>
              </p:ext>
            </p:extLst>
          </p:nvPr>
        </p:nvGraphicFramePr>
        <p:xfrm>
          <a:off x="838199" y="1481586"/>
          <a:ext cx="10780059" cy="455505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03406">
                  <a:extLst>
                    <a:ext uri="{9D8B030D-6E8A-4147-A177-3AD203B41FA5}">
                      <a16:colId xmlns:a16="http://schemas.microsoft.com/office/drawing/2014/main" val="1327129755"/>
                    </a:ext>
                  </a:extLst>
                </a:gridCol>
                <a:gridCol w="3665081">
                  <a:extLst>
                    <a:ext uri="{9D8B030D-6E8A-4147-A177-3AD203B41FA5}">
                      <a16:colId xmlns:a16="http://schemas.microsoft.com/office/drawing/2014/main" val="2068507620"/>
                    </a:ext>
                  </a:extLst>
                </a:gridCol>
                <a:gridCol w="3685680">
                  <a:extLst>
                    <a:ext uri="{9D8B030D-6E8A-4147-A177-3AD203B41FA5}">
                      <a16:colId xmlns:a16="http://schemas.microsoft.com/office/drawing/2014/main" val="1638583294"/>
                    </a:ext>
                  </a:extLst>
                </a:gridCol>
                <a:gridCol w="2425892">
                  <a:extLst>
                    <a:ext uri="{9D8B030D-6E8A-4147-A177-3AD203B41FA5}">
                      <a16:colId xmlns:a16="http://schemas.microsoft.com/office/drawing/2014/main" val="779195259"/>
                    </a:ext>
                  </a:extLst>
                </a:gridCol>
              </a:tblGrid>
              <a:tr h="4652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CI" sz="1800" dirty="0">
                        <a:effectLst/>
                        <a:latin typeface="Times New Roman" panose="02020603050405020304" pitchFamily="18" charset="0"/>
                        <a:ea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6" marR="2616" marT="0" marB="0" anchor="ctr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800" dirty="0">
                          <a:effectLst/>
                        </a:rPr>
                        <a:t>Advantages</a:t>
                      </a:r>
                      <a:endParaRPr lang="en-CI" sz="1800" dirty="0">
                        <a:effectLst/>
                        <a:latin typeface="Times New Roman" panose="02020603050405020304" pitchFamily="18" charset="0"/>
                        <a:ea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6" marR="2616" marT="0" marB="0" anchor="ctr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800" dirty="0">
                          <a:effectLst/>
                        </a:rPr>
                        <a:t>Disadvantages</a:t>
                      </a:r>
                      <a:endParaRPr lang="en-CI" sz="1800" dirty="0">
                        <a:effectLst/>
                        <a:latin typeface="Times New Roman" panose="02020603050405020304" pitchFamily="18" charset="0"/>
                        <a:ea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6" marR="2616" marT="0" marB="0" anchor="ctr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800" dirty="0">
                          <a:effectLst/>
                        </a:rPr>
                        <a:t>Anticipated  Changes</a:t>
                      </a:r>
                      <a:endParaRPr lang="en-CI" sz="1800" dirty="0">
                        <a:effectLst/>
                        <a:latin typeface="Times New Roman" panose="02020603050405020304" pitchFamily="18" charset="0"/>
                        <a:ea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6" marR="2616" marT="0" marB="0" anchor="ctr"/>
                </a:tc>
                <a:extLst>
                  <a:ext uri="{0D108BD9-81ED-4DB2-BD59-A6C34878D82A}">
                    <a16:rowId xmlns:a16="http://schemas.microsoft.com/office/drawing/2014/main" val="1871208044"/>
                  </a:ext>
                </a:extLst>
              </a:tr>
              <a:tr h="93078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</a:rPr>
                        <a:t>Dakar</a:t>
                      </a:r>
                      <a:endParaRPr lang="en-CI" sz="2000" b="1" dirty="0">
                        <a:effectLst/>
                        <a:latin typeface="Times New Roman" panose="02020603050405020304" pitchFamily="18" charset="0"/>
                        <a:ea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6" marR="2616" marT="0" marB="0" anchor="ctr"/>
                </a:tc>
                <a:tc>
                  <a:txBody>
                    <a:bodyPr/>
                    <a:lstStyle/>
                    <a:p>
                      <a:pPr marL="266700" lvl="0" indent="-117475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Lower cost and duration of freight</a:t>
                      </a:r>
                      <a:endParaRPr lang="en-CI" sz="14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6700" lvl="0" indent="-117475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dirty="0">
                          <a:effectLst/>
                        </a:rPr>
                        <a:t>Close to Eastern and Central Mali</a:t>
                      </a:r>
                      <a:endParaRPr lang="en-CI" sz="1400" dirty="0">
                        <a:effectLst/>
                      </a:endParaRPr>
                    </a:p>
                    <a:p>
                      <a:pPr marL="266700" lvl="0" indent="-117475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Berths dedicated to transit to Mali</a:t>
                      </a:r>
                      <a:endParaRPr lang="en-C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16" marR="2616" marT="0" marB="0" anchor="ctr"/>
                </a:tc>
                <a:tc>
                  <a:txBody>
                    <a:bodyPr/>
                    <a:lstStyle/>
                    <a:p>
                      <a:pPr marL="266700" lvl="0" indent="-11747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effectLst/>
                        </a:rPr>
                        <a:t>Very high traffic congestion</a:t>
                      </a:r>
                      <a:endParaRPr lang="en-CI" sz="1400" kern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266700" lvl="0" indent="-11747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kern="1200" dirty="0">
                          <a:effectLst/>
                        </a:rPr>
                        <a:t>Low land availability/high cost of storage</a:t>
                      </a:r>
                      <a:endParaRPr lang="en-CI" sz="1400" kern="1200" dirty="0">
                        <a:effectLst/>
                      </a:endParaRPr>
                    </a:p>
                    <a:p>
                      <a:pPr marL="266700" lvl="0" indent="-11747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kern="1200" dirty="0">
                          <a:effectLst/>
                        </a:rPr>
                        <a:t>Relatively high port fees</a:t>
                      </a:r>
                      <a:endParaRPr lang="en-C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16" marR="2616" marT="0" marB="0" anchor="ctr"/>
                </a:tc>
                <a:tc>
                  <a:txBody>
                    <a:bodyPr/>
                    <a:lstStyle/>
                    <a:p>
                      <a:pPr marL="266700" lvl="0" indent="-11747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kern="1200" dirty="0">
                          <a:effectLst/>
                        </a:rPr>
                        <a:t>New bulk carrier quay to be built soon on the new outer port of Dakar</a:t>
                      </a:r>
                      <a:endParaRPr lang="en-C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16" marR="2616" marT="0" marB="0" anchor="ctr"/>
                </a:tc>
                <a:extLst>
                  <a:ext uri="{0D108BD9-81ED-4DB2-BD59-A6C34878D82A}">
                    <a16:rowId xmlns:a16="http://schemas.microsoft.com/office/drawing/2014/main" val="823527419"/>
                  </a:ext>
                </a:extLst>
              </a:tr>
              <a:tr h="93140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</a:rPr>
                        <a:t>Abidjan</a:t>
                      </a:r>
                      <a:endParaRPr lang="en-CI" sz="2000" b="1" dirty="0">
                        <a:effectLst/>
                        <a:latin typeface="Times New Roman" panose="02020603050405020304" pitchFamily="18" charset="0"/>
                        <a:ea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6" marR="2616" marT="0" marB="0" anchor="ctr"/>
                </a:tc>
                <a:tc>
                  <a:txBody>
                    <a:bodyPr/>
                    <a:lstStyle/>
                    <a:p>
                      <a:pPr marL="266700" lvl="0" indent="-11747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serve both Mali and  Burkina Faso</a:t>
                      </a:r>
                      <a:endParaRPr lang="en-CI" sz="14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6700" lvl="0" indent="-11747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kern="1200" dirty="0">
                          <a:effectLst/>
                        </a:rPr>
                        <a:t>Higher export rate than other ports</a:t>
                      </a:r>
                    </a:p>
                    <a:p>
                      <a:pPr marL="266700" lvl="0" indent="-11747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kern="1200" dirty="0">
                          <a:effectLst/>
                        </a:rPr>
                        <a:t>Availability of a railway line</a:t>
                      </a:r>
                      <a:endParaRPr lang="en-C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16" marR="2616" marT="0" marB="0" anchor="ctr"/>
                </a:tc>
                <a:tc>
                  <a:txBody>
                    <a:bodyPr/>
                    <a:lstStyle/>
                    <a:p>
                      <a:pPr marL="266700" lvl="0" indent="-11747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effectLst/>
                        </a:rPr>
                        <a:t>Higher port fees</a:t>
                      </a:r>
                      <a:endParaRPr lang="en-CI" sz="1400" kern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266700" lvl="0" indent="-11747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kern="1200" dirty="0">
                          <a:effectLst/>
                        </a:rPr>
                        <a:t>heavy maritime and road congestion</a:t>
                      </a:r>
                      <a:endParaRPr lang="en-CI" sz="1400" kern="1200" dirty="0">
                        <a:effectLst/>
                      </a:endParaRPr>
                    </a:p>
                    <a:p>
                      <a:pPr marL="266700" lvl="0" indent="-11747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kern="1200" dirty="0" err="1">
                          <a:effectLst/>
                        </a:rPr>
                        <a:t>BiBo</a:t>
                      </a:r>
                      <a:r>
                        <a:rPr lang="en-US" sz="1400" kern="1200" dirty="0">
                          <a:effectLst/>
                        </a:rPr>
                        <a:t> operations restricted </a:t>
                      </a:r>
                      <a:endParaRPr lang="en-C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16" marR="2616" marT="0" marB="0" anchor="ctr"/>
                </a:tc>
                <a:tc>
                  <a:txBody>
                    <a:bodyPr/>
                    <a:lstStyle/>
                    <a:p>
                      <a:pPr marL="266700" lvl="0" indent="-11747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kern="1200" dirty="0">
                          <a:effectLst/>
                        </a:rPr>
                        <a:t>Port extension in progress</a:t>
                      </a:r>
                      <a:endParaRPr lang="en-C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16" marR="2616" marT="0" marB="0" anchor="ctr"/>
                </a:tc>
                <a:extLst>
                  <a:ext uri="{0D108BD9-81ED-4DB2-BD59-A6C34878D82A}">
                    <a16:rowId xmlns:a16="http://schemas.microsoft.com/office/drawing/2014/main" val="3699323713"/>
                  </a:ext>
                </a:extLst>
              </a:tr>
              <a:tr h="116314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effectLst/>
                        </a:rPr>
                        <a:t>Tema</a:t>
                      </a:r>
                      <a:endParaRPr lang="en-CI" sz="2000" b="1" dirty="0">
                        <a:effectLst/>
                        <a:latin typeface="Times New Roman" panose="02020603050405020304" pitchFamily="18" charset="0"/>
                        <a:ea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6" marR="2616" marT="0" marB="0" anchor="ctr"/>
                </a:tc>
                <a:tc>
                  <a:txBody>
                    <a:bodyPr/>
                    <a:lstStyle/>
                    <a:p>
                      <a:pPr marL="266700" lvl="0" indent="-11747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Lower port fees </a:t>
                      </a:r>
                      <a:r>
                        <a:rPr lang="en-US" sz="1400" kern="1200" dirty="0">
                          <a:effectLst/>
                        </a:rPr>
                        <a:t>than in other ports</a:t>
                      </a:r>
                      <a:endParaRPr lang="en-CI" sz="1400" kern="1200" dirty="0">
                        <a:effectLst/>
                      </a:endParaRPr>
                    </a:p>
                    <a:p>
                      <a:pPr marL="266700" lvl="0" indent="-11747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kern="1200" dirty="0">
                          <a:effectLst/>
                        </a:rPr>
                        <a:t>Reduced port and road congestion</a:t>
                      </a:r>
                      <a:endParaRPr lang="en-CI" sz="1400" kern="1200" dirty="0">
                        <a:effectLst/>
                      </a:endParaRPr>
                    </a:p>
                    <a:p>
                      <a:pPr marL="266700" lvl="0" indent="-11747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kern="1200" dirty="0">
                          <a:effectLst/>
                        </a:rPr>
                        <a:t>Land availability</a:t>
                      </a:r>
                      <a:endParaRPr lang="en-CI" sz="1400" kern="1200" dirty="0">
                        <a:effectLst/>
                      </a:endParaRPr>
                    </a:p>
                    <a:p>
                      <a:pPr marL="266700" lvl="0" indent="-11747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kern="1200" dirty="0">
                          <a:effectLst/>
                        </a:rPr>
                        <a:t>Most competitive port to supply Burkina Faso</a:t>
                      </a:r>
                      <a:endParaRPr lang="en-C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16" marR="2616" marT="0" marB="0" anchor="ctr"/>
                </a:tc>
                <a:tc>
                  <a:txBody>
                    <a:bodyPr/>
                    <a:lstStyle/>
                    <a:p>
                      <a:pPr marL="266700" lvl="0" indent="-11747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kern="1200" dirty="0">
                          <a:effectLst/>
                        </a:rPr>
                        <a:t>Poor road infrastructure in </a:t>
                      </a:r>
                      <a:r>
                        <a:rPr lang="en-US" sz="1400" kern="1200" dirty="0" err="1">
                          <a:effectLst/>
                        </a:rPr>
                        <a:t>Tema</a:t>
                      </a:r>
                      <a:r>
                        <a:rPr lang="en-US" sz="1400" kern="1200" dirty="0">
                          <a:effectLst/>
                        </a:rPr>
                        <a:t> area</a:t>
                      </a:r>
                      <a:endParaRPr lang="en-CI" sz="1400" kern="1200" dirty="0">
                        <a:effectLst/>
                      </a:endParaRPr>
                    </a:p>
                    <a:p>
                      <a:pPr marL="266700" lvl="0" indent="-11747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kern="1200" dirty="0">
                          <a:effectLst/>
                        </a:rPr>
                        <a:t>English / French language barrier</a:t>
                      </a:r>
                      <a:endParaRPr lang="en-CI" sz="1400" kern="1200" dirty="0">
                        <a:effectLst/>
                      </a:endParaRPr>
                    </a:p>
                    <a:p>
                      <a:pPr marL="266700" lvl="0" indent="-11747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kern="1200" dirty="0">
                          <a:effectLst/>
                        </a:rPr>
                        <a:t>Less efficient </a:t>
                      </a:r>
                      <a:r>
                        <a:rPr lang="en-US" sz="1400" kern="1200" dirty="0">
                          <a:solidFill>
                            <a:srgbClr val="FF0000"/>
                          </a:solidFill>
                          <a:effectLst/>
                        </a:rPr>
                        <a:t>customs cooperation </a:t>
                      </a:r>
                      <a:r>
                        <a:rPr lang="en-US" sz="1400" kern="1200" dirty="0">
                          <a:effectLst/>
                        </a:rPr>
                        <a:t>for transit</a:t>
                      </a:r>
                      <a:endParaRPr lang="en-CI" sz="1400" kern="1200" dirty="0">
                        <a:effectLst/>
                      </a:endParaRPr>
                    </a:p>
                    <a:p>
                      <a:pPr marL="266700" lvl="0" indent="-11747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kern="1200" dirty="0">
                          <a:effectLst/>
                        </a:rPr>
                        <a:t>Currency volatility, high bank interest rates</a:t>
                      </a:r>
                      <a:endParaRPr lang="en-C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16" marR="2616" marT="0" marB="0" anchor="ctr"/>
                </a:tc>
                <a:tc>
                  <a:txBody>
                    <a:bodyPr/>
                    <a:lstStyle/>
                    <a:p>
                      <a:pPr marL="266700" lvl="0" indent="-11747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kern="1200" dirty="0">
                          <a:effectLst/>
                        </a:rPr>
                        <a:t>Recent opening of the new container terminal </a:t>
                      </a:r>
                    </a:p>
                    <a:p>
                      <a:pPr marL="266700" lvl="0" indent="-11747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kern="1200" dirty="0">
                          <a:effectLst/>
                        </a:rPr>
                        <a:t>Cooperation between customs in Burkina Faso and Ghana</a:t>
                      </a:r>
                      <a:endParaRPr lang="en-C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16" marR="2616" marT="0" marB="0" anchor="ctr"/>
                </a:tc>
                <a:extLst>
                  <a:ext uri="{0D108BD9-81ED-4DB2-BD59-A6C34878D82A}">
                    <a16:rowId xmlns:a16="http://schemas.microsoft.com/office/drawing/2014/main" val="2386348510"/>
                  </a:ext>
                </a:extLst>
              </a:tr>
              <a:tr h="106446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/>
                        </a:rPr>
                        <a:t>Lomé</a:t>
                      </a:r>
                      <a:endParaRPr lang="en-CI" sz="2000" b="1" dirty="0">
                        <a:effectLst/>
                        <a:latin typeface="Times New Roman" panose="02020603050405020304" pitchFamily="18" charset="0"/>
                        <a:ea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16" marR="2616" marT="0" marB="0" anchor="ctr"/>
                </a:tc>
                <a:tc>
                  <a:txBody>
                    <a:bodyPr/>
                    <a:lstStyle/>
                    <a:p>
                      <a:pPr marL="266700" lvl="0" indent="-11747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Deep-water port </a:t>
                      </a:r>
                      <a:r>
                        <a:rPr lang="en-US" sz="1400" kern="1200" dirty="0">
                          <a:effectLst/>
                        </a:rPr>
                        <a:t>(up to 60,000 tons vessels)</a:t>
                      </a:r>
                      <a:endParaRPr lang="en-CI" sz="1400" kern="1200" dirty="0">
                        <a:effectLst/>
                      </a:endParaRPr>
                    </a:p>
                    <a:p>
                      <a:pPr marL="266700" lvl="0" indent="-11747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kern="1200" dirty="0">
                          <a:effectLst/>
                        </a:rPr>
                        <a:t>Correct land availability</a:t>
                      </a:r>
                      <a:endParaRPr lang="en-CI" sz="1400" kern="1200" dirty="0">
                        <a:effectLst/>
                      </a:endParaRPr>
                    </a:p>
                    <a:p>
                      <a:pPr marL="266700" lvl="0" indent="-11747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kern="1200" dirty="0">
                          <a:effectLst/>
                        </a:rPr>
                        <a:t>Closer to serve Eastern Burkina Faso</a:t>
                      </a:r>
                      <a:endParaRPr lang="en-C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16" marR="2616" marT="0" marB="0" anchor="ctr"/>
                </a:tc>
                <a:tc>
                  <a:txBody>
                    <a:bodyPr/>
                    <a:lstStyle/>
                    <a:p>
                      <a:pPr marL="266700" lvl="0" indent="-11747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kern="1200" dirty="0">
                          <a:effectLst/>
                        </a:rPr>
                        <a:t>Port oriented toward </a:t>
                      </a:r>
                      <a:r>
                        <a:rPr lang="en-US" sz="1400" kern="1200" dirty="0">
                          <a:solidFill>
                            <a:srgbClr val="FF0000"/>
                          </a:solidFill>
                          <a:effectLst/>
                        </a:rPr>
                        <a:t>container traffic </a:t>
                      </a:r>
                      <a:r>
                        <a:rPr lang="en-US" sz="1400" kern="1200" dirty="0">
                          <a:effectLst/>
                        </a:rPr>
                        <a:t>and under-equipped for bulk unloading</a:t>
                      </a:r>
                      <a:endParaRPr lang="en-CI" sz="1400" kern="1200" dirty="0">
                        <a:effectLst/>
                      </a:endParaRPr>
                    </a:p>
                    <a:p>
                      <a:pPr marL="266700" lvl="0" indent="-11747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kern="1200" dirty="0">
                          <a:effectLst/>
                        </a:rPr>
                        <a:t>Relatively small local market</a:t>
                      </a:r>
                      <a:endParaRPr lang="en-C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16" marR="2616" marT="0" marB="0" anchor="ctr"/>
                </a:tc>
                <a:tc>
                  <a:txBody>
                    <a:bodyPr/>
                    <a:lstStyle/>
                    <a:p>
                      <a:pPr marL="266700" lvl="0" indent="-117475" algn="l" defTabSz="914400" rtl="0" eaLnBrk="1" latinLnBrk="0" hangingPunct="1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400" kern="1200" dirty="0">
                          <a:effectLst/>
                        </a:rPr>
                        <a:t>Administrative and logistical facilities for transit to Burkina Faso and Niger</a:t>
                      </a:r>
                      <a:endParaRPr lang="en-CI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16" marR="2616" marT="0" marB="0" anchor="ctr"/>
                </a:tc>
                <a:extLst>
                  <a:ext uri="{0D108BD9-81ED-4DB2-BD59-A6C34878D82A}">
                    <a16:rowId xmlns:a16="http://schemas.microsoft.com/office/drawing/2014/main" val="2719805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335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13DB0-902F-F94B-9177-777487F13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777623"/>
            <a:ext cx="11006796" cy="660230"/>
          </a:xfrm>
        </p:spPr>
        <p:txBody>
          <a:bodyPr>
            <a:normAutofit fontScale="90000"/>
          </a:bodyPr>
          <a:lstStyle/>
          <a:p>
            <a:r>
              <a:rPr lang="en-CI" dirty="0"/>
              <a:t>Comparing Ports – Overall competitiveness</a:t>
            </a:r>
          </a:p>
        </p:txBody>
      </p:sp>
      <p:pic>
        <p:nvPicPr>
          <p:cNvPr id="5" name="Image 2">
            <a:extLst>
              <a:ext uri="{FF2B5EF4-FFF2-40B4-BE49-F238E27FC236}">
                <a16:creationId xmlns:a16="http://schemas.microsoft.com/office/drawing/2014/main" id="{E854DE0D-B25C-9A47-B790-3D738618992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94289" y="1617477"/>
            <a:ext cx="7934065" cy="45150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877341-458E-9444-9D1E-80D211646679}"/>
              </a:ext>
            </a:extLst>
          </p:cNvPr>
          <p:cNvSpPr txBox="1"/>
          <p:nvPr/>
        </p:nvSpPr>
        <p:spPr>
          <a:xfrm>
            <a:off x="1613263" y="2540696"/>
            <a:ext cx="83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I" dirty="0"/>
              <a:t>Dakar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894E3C-927A-724E-8177-EA81177F17FC}"/>
              </a:ext>
            </a:extLst>
          </p:cNvPr>
          <p:cNvSpPr txBox="1"/>
          <p:nvPr/>
        </p:nvSpPr>
        <p:spPr>
          <a:xfrm>
            <a:off x="5731712" y="5887973"/>
            <a:ext cx="1030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I" dirty="0"/>
              <a:t>Abidjan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7EA0CF-FE6A-F54D-9587-85ADC1B1040D}"/>
              </a:ext>
            </a:extLst>
          </p:cNvPr>
          <p:cNvSpPr txBox="1"/>
          <p:nvPr/>
        </p:nvSpPr>
        <p:spPr>
          <a:xfrm>
            <a:off x="7126639" y="5763182"/>
            <a:ext cx="785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I" dirty="0"/>
              <a:t>Tema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54C38B-9559-8E4C-B197-0BE9ABD24CB0}"/>
              </a:ext>
            </a:extLst>
          </p:cNvPr>
          <p:cNvSpPr txBox="1"/>
          <p:nvPr/>
        </p:nvSpPr>
        <p:spPr>
          <a:xfrm>
            <a:off x="7912241" y="5583558"/>
            <a:ext cx="805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I" dirty="0"/>
              <a:t>Lomé</a:t>
            </a:r>
          </a:p>
        </p:txBody>
      </p:sp>
    </p:spTree>
    <p:extLst>
      <p:ext uri="{BB962C8B-B14F-4D97-AF65-F5344CB8AC3E}">
        <p14:creationId xmlns:p14="http://schemas.microsoft.com/office/powerpoint/2010/main" val="415381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D72A1-8683-448A-B38C-0292C6C42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08" y="904395"/>
            <a:ext cx="10515600" cy="954985"/>
          </a:xfrm>
        </p:spPr>
        <p:txBody>
          <a:bodyPr/>
          <a:lstStyle/>
          <a:p>
            <a:r>
              <a:rPr lang="fr-FR" dirty="0"/>
              <a:t>The </a:t>
            </a:r>
            <a:r>
              <a:rPr lang="en-US" dirty="0"/>
              <a:t>Fertilizer</a:t>
            </a:r>
            <a:r>
              <a:rPr lang="fr-FR" dirty="0"/>
              <a:t> Journey</a:t>
            </a:r>
            <a:endParaRPr lang="en-US" dirty="0"/>
          </a:p>
        </p:txBody>
      </p:sp>
      <p:pic>
        <p:nvPicPr>
          <p:cNvPr id="5" name="Content Placeholder 4" descr="Factory">
            <a:extLst>
              <a:ext uri="{FF2B5EF4-FFF2-40B4-BE49-F238E27FC236}">
                <a16:creationId xmlns:a16="http://schemas.microsoft.com/office/drawing/2014/main" id="{2F7B3C40-EC87-408A-A443-EB388AC36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9102" y="2384780"/>
            <a:ext cx="914400" cy="914400"/>
          </a:xfrm>
        </p:spPr>
      </p:pic>
      <p:pic>
        <p:nvPicPr>
          <p:cNvPr id="7" name="Graphic 6" descr="Tugboat">
            <a:extLst>
              <a:ext uri="{FF2B5EF4-FFF2-40B4-BE49-F238E27FC236}">
                <a16:creationId xmlns:a16="http://schemas.microsoft.com/office/drawing/2014/main" id="{380D4BDD-5EAB-4A77-BAB9-DBCD4C6785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0680" y="2320278"/>
            <a:ext cx="914400" cy="914400"/>
          </a:xfrm>
          <a:prstGeom prst="rect">
            <a:avLst/>
          </a:prstGeom>
        </p:spPr>
      </p:pic>
      <p:pic>
        <p:nvPicPr>
          <p:cNvPr id="11" name="Graphic 10" descr="Seeds">
            <a:extLst>
              <a:ext uri="{FF2B5EF4-FFF2-40B4-BE49-F238E27FC236}">
                <a16:creationId xmlns:a16="http://schemas.microsoft.com/office/drawing/2014/main" id="{BA27A3A1-9CE1-4C91-A918-B8979DBD31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42233" y="2722396"/>
            <a:ext cx="457200" cy="457200"/>
          </a:xfrm>
          <a:prstGeom prst="rect">
            <a:avLst/>
          </a:prstGeom>
        </p:spPr>
      </p:pic>
      <p:pic>
        <p:nvPicPr>
          <p:cNvPr id="22" name="Graphic 21" descr="Truck">
            <a:extLst>
              <a:ext uri="{FF2B5EF4-FFF2-40B4-BE49-F238E27FC236}">
                <a16:creationId xmlns:a16="http://schemas.microsoft.com/office/drawing/2014/main" id="{FB523717-1C50-44B3-B227-E280052E72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00862" y="2445289"/>
            <a:ext cx="914400" cy="914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D54AD0D-1806-4F08-8666-A0082ADC093C}"/>
              </a:ext>
            </a:extLst>
          </p:cNvPr>
          <p:cNvSpPr txBox="1"/>
          <p:nvPr/>
        </p:nvSpPr>
        <p:spPr>
          <a:xfrm>
            <a:off x="616256" y="3353687"/>
            <a:ext cx="2219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Manufacturer/Trader</a:t>
            </a:r>
          </a:p>
        </p:txBody>
      </p:sp>
      <p:pic>
        <p:nvPicPr>
          <p:cNvPr id="30" name="Graphic 29" descr="Crane">
            <a:extLst>
              <a:ext uri="{FF2B5EF4-FFF2-40B4-BE49-F238E27FC236}">
                <a16:creationId xmlns:a16="http://schemas.microsoft.com/office/drawing/2014/main" id="{41D1D854-27E6-421D-B5CE-A05B9C1A09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42151" y="2304011"/>
            <a:ext cx="914400" cy="914400"/>
          </a:xfrm>
          <a:prstGeom prst="rect">
            <a:avLst/>
          </a:prstGeom>
        </p:spPr>
      </p:pic>
      <p:pic>
        <p:nvPicPr>
          <p:cNvPr id="36" name="Graphic 35" descr="Anchor">
            <a:extLst>
              <a:ext uri="{FF2B5EF4-FFF2-40B4-BE49-F238E27FC236}">
                <a16:creationId xmlns:a16="http://schemas.microsoft.com/office/drawing/2014/main" id="{F992F14C-1AA4-4CB5-AB8F-DB17A37587C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98220" y="2879610"/>
            <a:ext cx="268805" cy="268805"/>
          </a:xfrm>
          <a:prstGeom prst="rect">
            <a:avLst/>
          </a:prstGeom>
        </p:spPr>
      </p:pic>
      <p:pic>
        <p:nvPicPr>
          <p:cNvPr id="38" name="Graphic 37" descr="Police">
            <a:extLst>
              <a:ext uri="{FF2B5EF4-FFF2-40B4-BE49-F238E27FC236}">
                <a16:creationId xmlns:a16="http://schemas.microsoft.com/office/drawing/2014/main" id="{0960E8E3-2CE0-40BE-A96D-D04BBACED79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958596" y="2610956"/>
            <a:ext cx="371068" cy="310197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94813997-91CE-4D51-BC47-8B664FD457B8}"/>
              </a:ext>
            </a:extLst>
          </p:cNvPr>
          <p:cNvSpPr txBox="1"/>
          <p:nvPr/>
        </p:nvSpPr>
        <p:spPr>
          <a:xfrm>
            <a:off x="3035206" y="3373463"/>
            <a:ext cx="1881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Importer/Blender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9ECD81B-CD49-455B-906D-DA1C94AA429D}"/>
              </a:ext>
            </a:extLst>
          </p:cNvPr>
          <p:cNvSpPr txBox="1"/>
          <p:nvPr/>
        </p:nvSpPr>
        <p:spPr>
          <a:xfrm>
            <a:off x="5546356" y="3379939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Distributor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0BB923D-D638-4679-9F5F-CC14F87AC120}"/>
              </a:ext>
            </a:extLst>
          </p:cNvPr>
          <p:cNvSpPr txBox="1"/>
          <p:nvPr/>
        </p:nvSpPr>
        <p:spPr>
          <a:xfrm>
            <a:off x="7079951" y="3375282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Wholesaler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027607C-1A28-4772-A97D-843B1D59F393}"/>
              </a:ext>
            </a:extLst>
          </p:cNvPr>
          <p:cNvSpPr txBox="1"/>
          <p:nvPr/>
        </p:nvSpPr>
        <p:spPr>
          <a:xfrm>
            <a:off x="8816141" y="3343962"/>
            <a:ext cx="926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Retailer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1804B06-8C19-4875-A58D-82479A040A13}"/>
              </a:ext>
            </a:extLst>
          </p:cNvPr>
          <p:cNvSpPr txBox="1"/>
          <p:nvPr/>
        </p:nvSpPr>
        <p:spPr>
          <a:xfrm>
            <a:off x="10775434" y="3325283"/>
            <a:ext cx="864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Farmer</a:t>
            </a:r>
          </a:p>
        </p:txBody>
      </p:sp>
      <p:pic>
        <p:nvPicPr>
          <p:cNvPr id="3" name="Graphic 2" descr="Store">
            <a:extLst>
              <a:ext uri="{FF2B5EF4-FFF2-40B4-BE49-F238E27FC236}">
                <a16:creationId xmlns:a16="http://schemas.microsoft.com/office/drawing/2014/main" id="{7973FEED-CEC3-45BE-8CCB-07A8F5905DF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038216" y="2357112"/>
            <a:ext cx="914400" cy="914400"/>
          </a:xfrm>
          <a:prstGeom prst="rect">
            <a:avLst/>
          </a:prstGeom>
        </p:spPr>
      </p:pic>
      <p:pic>
        <p:nvPicPr>
          <p:cNvPr id="4" name="Graphic 3" descr="Truck">
            <a:extLst>
              <a:ext uri="{FF2B5EF4-FFF2-40B4-BE49-F238E27FC236}">
                <a16:creationId xmlns:a16="http://schemas.microsoft.com/office/drawing/2014/main" id="{7E0F154A-0900-429A-B930-2449E729EA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37512" y="2679310"/>
            <a:ext cx="612643" cy="612643"/>
          </a:xfrm>
          <a:prstGeom prst="rect">
            <a:avLst/>
          </a:prstGeom>
        </p:spPr>
      </p:pic>
      <p:pic>
        <p:nvPicPr>
          <p:cNvPr id="6" name="Graphic 5" descr="Store">
            <a:extLst>
              <a:ext uri="{FF2B5EF4-FFF2-40B4-BE49-F238E27FC236}">
                <a16:creationId xmlns:a16="http://schemas.microsoft.com/office/drawing/2014/main" id="{040EDC54-AF47-4A5A-89F4-4CC5F8ABD9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943129" y="2622035"/>
            <a:ext cx="612643" cy="612643"/>
          </a:xfrm>
          <a:prstGeom prst="rect">
            <a:avLst/>
          </a:prstGeom>
        </p:spPr>
      </p:pic>
      <p:pic>
        <p:nvPicPr>
          <p:cNvPr id="74" name="Graphic 73" descr="Motorcycle">
            <a:extLst>
              <a:ext uri="{FF2B5EF4-FFF2-40B4-BE49-F238E27FC236}">
                <a16:creationId xmlns:a16="http://schemas.microsoft.com/office/drawing/2014/main" id="{AF8084BF-6F62-4D29-B71A-DAB092581E4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229475" y="2789172"/>
            <a:ext cx="458312" cy="458312"/>
          </a:xfrm>
          <a:prstGeom prst="rect">
            <a:avLst/>
          </a:prstGeom>
        </p:spPr>
      </p:pic>
      <p:grpSp>
        <p:nvGrpSpPr>
          <p:cNvPr id="80" name="Graphic 22" descr="Rainy scene">
            <a:extLst>
              <a:ext uri="{FF2B5EF4-FFF2-40B4-BE49-F238E27FC236}">
                <a16:creationId xmlns:a16="http://schemas.microsoft.com/office/drawing/2014/main" id="{14CDB11D-C238-4648-8DCB-F9893199BA47}"/>
              </a:ext>
            </a:extLst>
          </p:cNvPr>
          <p:cNvGrpSpPr/>
          <p:nvPr/>
        </p:nvGrpSpPr>
        <p:grpSpPr>
          <a:xfrm>
            <a:off x="10842290" y="2285918"/>
            <a:ext cx="914400" cy="914400"/>
            <a:chOff x="838200" y="5603023"/>
            <a:chExt cx="914400" cy="914400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DAFC7A2-5CA8-46C2-BFFA-37402EE7B090}"/>
                </a:ext>
              </a:extLst>
            </p:cNvPr>
            <p:cNvSpPr/>
            <p:nvPr/>
          </p:nvSpPr>
          <p:spPr>
            <a:xfrm>
              <a:off x="1103376" y="5867627"/>
              <a:ext cx="58673" cy="88010"/>
            </a:xfrm>
            <a:custGeom>
              <a:avLst/>
              <a:gdLst>
                <a:gd name="connsiteX0" fmla="*/ 58674 w 58673"/>
                <a:gd name="connsiteY0" fmla="*/ 58674 h 88010"/>
                <a:gd name="connsiteX1" fmla="*/ 29337 w 58673"/>
                <a:gd name="connsiteY1" fmla="*/ 88011 h 88010"/>
                <a:gd name="connsiteX2" fmla="*/ 0 w 58673"/>
                <a:gd name="connsiteY2" fmla="*/ 58674 h 88010"/>
                <a:gd name="connsiteX3" fmla="*/ 29337 w 58673"/>
                <a:gd name="connsiteY3" fmla="*/ 0 h 88010"/>
                <a:gd name="connsiteX4" fmla="*/ 58674 w 58673"/>
                <a:gd name="connsiteY4" fmla="*/ 58674 h 8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73" h="88010">
                  <a:moveTo>
                    <a:pt x="58674" y="58674"/>
                  </a:moveTo>
                  <a:cubicBezTo>
                    <a:pt x="58674" y="74876"/>
                    <a:pt x="45539" y="88011"/>
                    <a:pt x="29337" y="88011"/>
                  </a:cubicBezTo>
                  <a:cubicBezTo>
                    <a:pt x="13135" y="88011"/>
                    <a:pt x="0" y="74876"/>
                    <a:pt x="0" y="58674"/>
                  </a:cubicBezTo>
                  <a:cubicBezTo>
                    <a:pt x="0" y="42482"/>
                    <a:pt x="29337" y="0"/>
                    <a:pt x="29337" y="0"/>
                  </a:cubicBezTo>
                  <a:cubicBezTo>
                    <a:pt x="29337" y="0"/>
                    <a:pt x="58674" y="42482"/>
                    <a:pt x="58674" y="5867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44429BB-CDD7-483E-8081-DE0C0D8EBF4C}"/>
                </a:ext>
              </a:extLst>
            </p:cNvPr>
            <p:cNvSpPr/>
            <p:nvPr/>
          </p:nvSpPr>
          <p:spPr>
            <a:xfrm>
              <a:off x="1182623" y="5867627"/>
              <a:ext cx="41910" cy="62865"/>
            </a:xfrm>
            <a:custGeom>
              <a:avLst/>
              <a:gdLst>
                <a:gd name="connsiteX0" fmla="*/ 41910 w 41910"/>
                <a:gd name="connsiteY0" fmla="*/ 41910 h 62865"/>
                <a:gd name="connsiteX1" fmla="*/ 20955 w 41910"/>
                <a:gd name="connsiteY1" fmla="*/ 62865 h 62865"/>
                <a:gd name="connsiteX2" fmla="*/ 0 w 41910"/>
                <a:gd name="connsiteY2" fmla="*/ 41910 h 62865"/>
                <a:gd name="connsiteX3" fmla="*/ 20955 w 41910"/>
                <a:gd name="connsiteY3" fmla="*/ 0 h 62865"/>
                <a:gd name="connsiteX4" fmla="*/ 41910 w 41910"/>
                <a:gd name="connsiteY4" fmla="*/ 41910 h 6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" h="62865">
                  <a:moveTo>
                    <a:pt x="41910" y="41910"/>
                  </a:moveTo>
                  <a:cubicBezTo>
                    <a:pt x="41910" y="53483"/>
                    <a:pt x="32528" y="62865"/>
                    <a:pt x="20955" y="62865"/>
                  </a:cubicBezTo>
                  <a:cubicBezTo>
                    <a:pt x="9382" y="62865"/>
                    <a:pt x="0" y="53483"/>
                    <a:pt x="0" y="41910"/>
                  </a:cubicBezTo>
                  <a:cubicBezTo>
                    <a:pt x="0" y="30385"/>
                    <a:pt x="20955" y="0"/>
                    <a:pt x="20955" y="0"/>
                  </a:cubicBezTo>
                  <a:cubicBezTo>
                    <a:pt x="20955" y="0"/>
                    <a:pt x="41910" y="30670"/>
                    <a:pt x="41910" y="419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2D12201-E4D4-4244-85E3-5742621BB7EA}"/>
                </a:ext>
              </a:extLst>
            </p:cNvPr>
            <p:cNvSpPr/>
            <p:nvPr/>
          </p:nvSpPr>
          <p:spPr>
            <a:xfrm>
              <a:off x="1040177" y="5867627"/>
              <a:ext cx="41911" cy="64277"/>
            </a:xfrm>
            <a:custGeom>
              <a:avLst/>
              <a:gdLst>
                <a:gd name="connsiteX0" fmla="*/ 41863 w 41911"/>
                <a:gd name="connsiteY0" fmla="*/ 41910 h 64277"/>
                <a:gd name="connsiteX1" fmla="*/ 22367 w 41911"/>
                <a:gd name="connsiteY1" fmla="*/ 64229 h 64277"/>
                <a:gd name="connsiteX2" fmla="*/ 48 w 41911"/>
                <a:gd name="connsiteY2" fmla="*/ 44734 h 64277"/>
                <a:gd name="connsiteX3" fmla="*/ 48 w 41911"/>
                <a:gd name="connsiteY3" fmla="*/ 41910 h 64277"/>
                <a:gd name="connsiteX4" fmla="*/ 20908 w 41911"/>
                <a:gd name="connsiteY4" fmla="*/ 0 h 64277"/>
                <a:gd name="connsiteX5" fmla="*/ 41863 w 41911"/>
                <a:gd name="connsiteY5" fmla="*/ 41910 h 6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11" h="64277">
                  <a:moveTo>
                    <a:pt x="41863" y="41910"/>
                  </a:moveTo>
                  <a:cubicBezTo>
                    <a:pt x="42643" y="53457"/>
                    <a:pt x="33914" y="63450"/>
                    <a:pt x="22367" y="64229"/>
                  </a:cubicBezTo>
                  <a:cubicBezTo>
                    <a:pt x="10821" y="65009"/>
                    <a:pt x="828" y="56280"/>
                    <a:pt x="48" y="44734"/>
                  </a:cubicBezTo>
                  <a:cubicBezTo>
                    <a:pt x="-16" y="43794"/>
                    <a:pt x="-16" y="42850"/>
                    <a:pt x="48" y="41910"/>
                  </a:cubicBezTo>
                  <a:cubicBezTo>
                    <a:pt x="48" y="30385"/>
                    <a:pt x="20908" y="0"/>
                    <a:pt x="20908" y="0"/>
                  </a:cubicBezTo>
                  <a:cubicBezTo>
                    <a:pt x="20908" y="0"/>
                    <a:pt x="41863" y="30670"/>
                    <a:pt x="41863" y="419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CEDE46E-8CC3-4013-9C11-2EA1B8927F3F}"/>
                </a:ext>
              </a:extLst>
            </p:cNvPr>
            <p:cNvSpPr/>
            <p:nvPr/>
          </p:nvSpPr>
          <p:spPr>
            <a:xfrm>
              <a:off x="988326" y="5691570"/>
              <a:ext cx="286499" cy="159102"/>
            </a:xfrm>
            <a:custGeom>
              <a:avLst/>
              <a:gdLst>
                <a:gd name="connsiteX0" fmla="*/ 286500 w 286499"/>
                <a:gd name="connsiteY0" fmla="*/ 119479 h 159102"/>
                <a:gd name="connsiteX1" fmla="*/ 247028 w 286499"/>
                <a:gd name="connsiteY1" fmla="*/ 79703 h 159102"/>
                <a:gd name="connsiteX2" fmla="*/ 240399 w 286499"/>
                <a:gd name="connsiteY2" fmla="*/ 80236 h 159102"/>
                <a:gd name="connsiteX3" fmla="*/ 240399 w 286499"/>
                <a:gd name="connsiteY3" fmla="*/ 79664 h 159102"/>
                <a:gd name="connsiteX4" fmla="*/ 190154 w 286499"/>
                <a:gd name="connsiteY4" fmla="*/ 29515 h 159102"/>
                <a:gd name="connsiteX5" fmla="*/ 174486 w 286499"/>
                <a:gd name="connsiteY5" fmla="*/ 32039 h 159102"/>
                <a:gd name="connsiteX6" fmla="*/ 92201 w 286499"/>
                <a:gd name="connsiteY6" fmla="*/ 7239 h 159102"/>
                <a:gd name="connsiteX7" fmla="*/ 60186 w 286499"/>
                <a:gd name="connsiteY7" fmla="*/ 59566 h 159102"/>
                <a:gd name="connsiteX8" fmla="*/ 991 w 286499"/>
                <a:gd name="connsiteY8" fmla="*/ 98993 h 159102"/>
                <a:gd name="connsiteX9" fmla="*/ 40417 w 286499"/>
                <a:gd name="connsiteY9" fmla="*/ 158189 h 159102"/>
                <a:gd name="connsiteX10" fmla="*/ 47708 w 286499"/>
                <a:gd name="connsiteY10" fmla="*/ 159103 h 159102"/>
                <a:gd name="connsiteX11" fmla="*/ 248781 w 286499"/>
                <a:gd name="connsiteY11" fmla="*/ 159103 h 159102"/>
                <a:gd name="connsiteX12" fmla="*/ 286500 w 286499"/>
                <a:gd name="connsiteY12" fmla="*/ 119479 h 15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499" h="159102">
                  <a:moveTo>
                    <a:pt x="286500" y="119479"/>
                  </a:moveTo>
                  <a:cubicBezTo>
                    <a:pt x="286583" y="97595"/>
                    <a:pt x="268912" y="79787"/>
                    <a:pt x="247028" y="79703"/>
                  </a:cubicBezTo>
                  <a:cubicBezTo>
                    <a:pt x="244807" y="79695"/>
                    <a:pt x="242589" y="79873"/>
                    <a:pt x="240399" y="80236"/>
                  </a:cubicBezTo>
                  <a:lnTo>
                    <a:pt x="240399" y="79664"/>
                  </a:lnTo>
                  <a:cubicBezTo>
                    <a:pt x="240372" y="51942"/>
                    <a:pt x="217877" y="29489"/>
                    <a:pt x="190154" y="29515"/>
                  </a:cubicBezTo>
                  <a:cubicBezTo>
                    <a:pt x="184831" y="29521"/>
                    <a:pt x="179541" y="30372"/>
                    <a:pt x="174486" y="32039"/>
                  </a:cubicBezTo>
                  <a:cubicBezTo>
                    <a:pt x="158611" y="2468"/>
                    <a:pt x="121771" y="-8635"/>
                    <a:pt x="92201" y="7239"/>
                  </a:cubicBezTo>
                  <a:cubicBezTo>
                    <a:pt x="72862" y="17620"/>
                    <a:pt x="60625" y="37622"/>
                    <a:pt x="60186" y="59566"/>
                  </a:cubicBezTo>
                  <a:cubicBezTo>
                    <a:pt x="32952" y="54108"/>
                    <a:pt x="6449" y="71759"/>
                    <a:pt x="991" y="98993"/>
                  </a:cubicBezTo>
                  <a:cubicBezTo>
                    <a:pt x="-4468" y="126227"/>
                    <a:pt x="13184" y="152730"/>
                    <a:pt x="40417" y="158189"/>
                  </a:cubicBezTo>
                  <a:cubicBezTo>
                    <a:pt x="42822" y="158671"/>
                    <a:pt x="45259" y="158976"/>
                    <a:pt x="47708" y="159103"/>
                  </a:cubicBezTo>
                  <a:lnTo>
                    <a:pt x="248781" y="159103"/>
                  </a:lnTo>
                  <a:cubicBezTo>
                    <a:pt x="269874" y="157991"/>
                    <a:pt x="286428" y="140601"/>
                    <a:pt x="286500" y="11947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0865A4E-5B90-4CFA-9759-503DBEB8EA49}"/>
                </a:ext>
              </a:extLst>
            </p:cNvPr>
            <p:cNvSpPr/>
            <p:nvPr/>
          </p:nvSpPr>
          <p:spPr>
            <a:xfrm>
              <a:off x="1133093" y="6099464"/>
              <a:ext cx="309181" cy="113158"/>
            </a:xfrm>
            <a:custGeom>
              <a:avLst/>
              <a:gdLst>
                <a:gd name="connsiteX0" fmla="*/ 108299 w 309181"/>
                <a:gd name="connsiteY0" fmla="*/ 113159 h 113158"/>
                <a:gd name="connsiteX1" fmla="*/ 305181 w 309181"/>
                <a:gd name="connsiteY1" fmla="*/ 66677 h 113158"/>
                <a:gd name="connsiteX2" fmla="*/ 309182 w 309181"/>
                <a:gd name="connsiteY2" fmla="*/ 66677 h 113158"/>
                <a:gd name="connsiteX3" fmla="*/ 127540 w 309181"/>
                <a:gd name="connsiteY3" fmla="*/ 2 h 113158"/>
                <a:gd name="connsiteX4" fmla="*/ 0 w 309181"/>
                <a:gd name="connsiteY4" fmla="*/ 27910 h 113158"/>
                <a:gd name="connsiteX5" fmla="*/ 108299 w 309181"/>
                <a:gd name="connsiteY5" fmla="*/ 113159 h 11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181" h="113158">
                  <a:moveTo>
                    <a:pt x="108299" y="113159"/>
                  </a:moveTo>
                  <a:cubicBezTo>
                    <a:pt x="169074" y="81624"/>
                    <a:pt x="236720" y="65654"/>
                    <a:pt x="305181" y="66677"/>
                  </a:cubicBezTo>
                  <a:lnTo>
                    <a:pt x="309182" y="66677"/>
                  </a:lnTo>
                  <a:cubicBezTo>
                    <a:pt x="257549" y="25196"/>
                    <a:pt x="193747" y="1777"/>
                    <a:pt x="127540" y="2"/>
                  </a:cubicBezTo>
                  <a:cubicBezTo>
                    <a:pt x="83495" y="-148"/>
                    <a:pt x="39956" y="9379"/>
                    <a:pt x="0" y="27910"/>
                  </a:cubicBezTo>
                  <a:cubicBezTo>
                    <a:pt x="41633" y="48489"/>
                    <a:pt x="78518" y="77523"/>
                    <a:pt x="108299" y="113159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BADF1E8-CDFE-4064-B0EF-DB8381680F98}"/>
                </a:ext>
              </a:extLst>
            </p:cNvPr>
            <p:cNvSpPr/>
            <p:nvPr/>
          </p:nvSpPr>
          <p:spPr>
            <a:xfrm>
              <a:off x="885825" y="6107238"/>
              <a:ext cx="330803" cy="213112"/>
            </a:xfrm>
            <a:custGeom>
              <a:avLst/>
              <a:gdLst>
                <a:gd name="connsiteX0" fmla="*/ 71533 w 330803"/>
                <a:gd name="connsiteY0" fmla="*/ 210159 h 213112"/>
                <a:gd name="connsiteX1" fmla="*/ 307753 w 330803"/>
                <a:gd name="connsiteY1" fmla="*/ 137579 h 213112"/>
                <a:gd name="connsiteX2" fmla="*/ 330803 w 330803"/>
                <a:gd name="connsiteY2" fmla="*/ 120148 h 213112"/>
                <a:gd name="connsiteX3" fmla="*/ 0 w 330803"/>
                <a:gd name="connsiteY3" fmla="*/ 609 h 213112"/>
                <a:gd name="connsiteX4" fmla="*/ 0 w 330803"/>
                <a:gd name="connsiteY4" fmla="*/ 213112 h 21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803" h="213112">
                  <a:moveTo>
                    <a:pt x="71533" y="210159"/>
                  </a:moveTo>
                  <a:cubicBezTo>
                    <a:pt x="223361" y="198158"/>
                    <a:pt x="302514" y="141389"/>
                    <a:pt x="307753" y="137579"/>
                  </a:cubicBezTo>
                  <a:cubicBezTo>
                    <a:pt x="315091" y="131325"/>
                    <a:pt x="322787" y="125505"/>
                    <a:pt x="330803" y="120148"/>
                  </a:cubicBezTo>
                  <a:cubicBezTo>
                    <a:pt x="213360" y="-15678"/>
                    <a:pt x="0" y="609"/>
                    <a:pt x="0" y="609"/>
                  </a:cubicBezTo>
                  <a:lnTo>
                    <a:pt x="0" y="21311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211E892-72EC-4450-A750-6C04BA0A07C1}"/>
                </a:ext>
              </a:extLst>
            </p:cNvPr>
            <p:cNvSpPr/>
            <p:nvPr/>
          </p:nvSpPr>
          <p:spPr>
            <a:xfrm>
              <a:off x="885825" y="5669698"/>
              <a:ext cx="819150" cy="781050"/>
            </a:xfrm>
            <a:custGeom>
              <a:avLst/>
              <a:gdLst>
                <a:gd name="connsiteX0" fmla="*/ 785432 w 819150"/>
                <a:gd name="connsiteY0" fmla="*/ 603980 h 781050"/>
                <a:gd name="connsiteX1" fmla="*/ 762000 w 819150"/>
                <a:gd name="connsiteY1" fmla="*/ 584930 h 781050"/>
                <a:gd name="connsiteX2" fmla="*/ 762000 w 819150"/>
                <a:gd name="connsiteY2" fmla="*/ 473393 h 781050"/>
                <a:gd name="connsiteX3" fmla="*/ 814388 w 819150"/>
                <a:gd name="connsiteY3" fmla="*/ 397193 h 781050"/>
                <a:gd name="connsiteX4" fmla="*/ 742950 w 819150"/>
                <a:gd name="connsiteY4" fmla="*/ 243078 h 781050"/>
                <a:gd name="connsiteX5" fmla="*/ 671513 w 819150"/>
                <a:gd name="connsiteY5" fmla="*/ 397193 h 781050"/>
                <a:gd name="connsiteX6" fmla="*/ 723900 w 819150"/>
                <a:gd name="connsiteY6" fmla="*/ 473393 h 781050"/>
                <a:gd name="connsiteX7" fmla="*/ 723900 w 819150"/>
                <a:gd name="connsiteY7" fmla="*/ 562737 h 781050"/>
                <a:gd name="connsiteX8" fmla="*/ 609600 w 819150"/>
                <a:gd name="connsiteY8" fmla="*/ 528923 h 781050"/>
                <a:gd name="connsiteX9" fmla="*/ 609600 w 819150"/>
                <a:gd name="connsiteY9" fmla="*/ 340614 h 781050"/>
                <a:gd name="connsiteX10" fmla="*/ 687134 w 819150"/>
                <a:gd name="connsiteY10" fmla="*/ 223933 h 781050"/>
                <a:gd name="connsiteX11" fmla="*/ 590550 w 819150"/>
                <a:gd name="connsiteY11" fmla="*/ 0 h 781050"/>
                <a:gd name="connsiteX12" fmla="*/ 493967 w 819150"/>
                <a:gd name="connsiteY12" fmla="*/ 223933 h 781050"/>
                <a:gd name="connsiteX13" fmla="*/ 571500 w 819150"/>
                <a:gd name="connsiteY13" fmla="*/ 340614 h 781050"/>
                <a:gd name="connsiteX14" fmla="*/ 571500 w 819150"/>
                <a:gd name="connsiteY14" fmla="*/ 525494 h 781050"/>
                <a:gd name="connsiteX15" fmla="*/ 552450 w 819150"/>
                <a:gd name="connsiteY15" fmla="*/ 525018 h 781050"/>
                <a:gd name="connsiteX16" fmla="*/ 326136 w 819150"/>
                <a:gd name="connsiteY16" fmla="*/ 597694 h 781050"/>
                <a:gd name="connsiteX17" fmla="*/ 73628 w 819150"/>
                <a:gd name="connsiteY17" fmla="*/ 676465 h 781050"/>
                <a:gd name="connsiteX18" fmla="*/ 0 w 819150"/>
                <a:gd name="connsiteY18" fmla="*/ 676275 h 781050"/>
                <a:gd name="connsiteX19" fmla="*/ 0 w 819150"/>
                <a:gd name="connsiteY19" fmla="*/ 781050 h 781050"/>
                <a:gd name="connsiteX20" fmla="*/ 819150 w 819150"/>
                <a:gd name="connsiteY20" fmla="*/ 781050 h 781050"/>
                <a:gd name="connsiteX21" fmla="*/ 819150 w 819150"/>
                <a:gd name="connsiteY21" fmla="*/ 63065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19150" h="781050">
                  <a:moveTo>
                    <a:pt x="785432" y="603980"/>
                  </a:moveTo>
                  <a:cubicBezTo>
                    <a:pt x="778068" y="597100"/>
                    <a:pt x="770238" y="590735"/>
                    <a:pt x="762000" y="584930"/>
                  </a:cubicBezTo>
                  <a:lnTo>
                    <a:pt x="762000" y="473393"/>
                  </a:lnTo>
                  <a:cubicBezTo>
                    <a:pt x="794276" y="462221"/>
                    <a:pt x="815514" y="431329"/>
                    <a:pt x="814388" y="397193"/>
                  </a:cubicBezTo>
                  <a:cubicBezTo>
                    <a:pt x="814388" y="349568"/>
                    <a:pt x="758381" y="243078"/>
                    <a:pt x="742950" y="243078"/>
                  </a:cubicBezTo>
                  <a:cubicBezTo>
                    <a:pt x="727520" y="243078"/>
                    <a:pt x="671513" y="349949"/>
                    <a:pt x="671513" y="397193"/>
                  </a:cubicBezTo>
                  <a:cubicBezTo>
                    <a:pt x="670386" y="431329"/>
                    <a:pt x="691624" y="462221"/>
                    <a:pt x="723900" y="473393"/>
                  </a:cubicBezTo>
                  <a:lnTo>
                    <a:pt x="723900" y="562737"/>
                  </a:lnTo>
                  <a:cubicBezTo>
                    <a:pt x="687840" y="545461"/>
                    <a:pt x="649255" y="534046"/>
                    <a:pt x="609600" y="528923"/>
                  </a:cubicBezTo>
                  <a:lnTo>
                    <a:pt x="609600" y="340614"/>
                  </a:lnTo>
                  <a:cubicBezTo>
                    <a:pt x="653796" y="331089"/>
                    <a:pt x="687134" y="286322"/>
                    <a:pt x="687134" y="223933"/>
                  </a:cubicBezTo>
                  <a:cubicBezTo>
                    <a:pt x="687134" y="152876"/>
                    <a:pt x="613696" y="0"/>
                    <a:pt x="590550" y="0"/>
                  </a:cubicBezTo>
                  <a:cubicBezTo>
                    <a:pt x="567404" y="0"/>
                    <a:pt x="493967" y="152876"/>
                    <a:pt x="493967" y="223933"/>
                  </a:cubicBezTo>
                  <a:cubicBezTo>
                    <a:pt x="493967" y="286322"/>
                    <a:pt x="527304" y="330708"/>
                    <a:pt x="571500" y="340614"/>
                  </a:cubicBezTo>
                  <a:lnTo>
                    <a:pt x="571500" y="525494"/>
                  </a:lnTo>
                  <a:cubicBezTo>
                    <a:pt x="565023" y="525494"/>
                    <a:pt x="558546" y="525018"/>
                    <a:pt x="552450" y="525018"/>
                  </a:cubicBezTo>
                  <a:cubicBezTo>
                    <a:pt x="463106" y="525018"/>
                    <a:pt x="380429" y="551593"/>
                    <a:pt x="326136" y="597694"/>
                  </a:cubicBezTo>
                  <a:cubicBezTo>
                    <a:pt x="325184" y="598361"/>
                    <a:pt x="241459" y="663416"/>
                    <a:pt x="73628" y="676465"/>
                  </a:cubicBezTo>
                  <a:lnTo>
                    <a:pt x="0" y="676275"/>
                  </a:lnTo>
                  <a:lnTo>
                    <a:pt x="0" y="781050"/>
                  </a:lnTo>
                  <a:lnTo>
                    <a:pt x="819150" y="781050"/>
                  </a:lnTo>
                  <a:lnTo>
                    <a:pt x="819150" y="63065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8" name="Graphic 67" descr="Seeds">
            <a:extLst>
              <a:ext uri="{FF2B5EF4-FFF2-40B4-BE49-F238E27FC236}">
                <a16:creationId xmlns:a16="http://schemas.microsoft.com/office/drawing/2014/main" id="{E2E5D63A-FB56-48D7-A043-A73B74FEE6B3}"/>
              </a:ext>
            </a:extLst>
          </p:cNvPr>
          <p:cNvGrpSpPr/>
          <p:nvPr/>
        </p:nvGrpSpPr>
        <p:grpSpPr>
          <a:xfrm>
            <a:off x="10287705" y="2835147"/>
            <a:ext cx="109583" cy="162023"/>
            <a:chOff x="2439573" y="5786655"/>
            <a:chExt cx="238284" cy="323261"/>
          </a:xfrm>
          <a:solidFill>
            <a:srgbClr val="000000"/>
          </a:solidFill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97EE9E2-6CA0-4BCD-9D3F-D0B05311F59C}"/>
                </a:ext>
              </a:extLst>
            </p:cNvPr>
            <p:cNvSpPr/>
            <p:nvPr/>
          </p:nvSpPr>
          <p:spPr>
            <a:xfrm>
              <a:off x="2439573" y="5828684"/>
              <a:ext cx="238284" cy="281232"/>
            </a:xfrm>
            <a:custGeom>
              <a:avLst/>
              <a:gdLst>
                <a:gd name="connsiteX0" fmla="*/ 121104 w 238284"/>
                <a:gd name="connsiteY0" fmla="*/ 116205 h 281232"/>
                <a:gd name="connsiteX1" fmla="*/ 119199 w 238284"/>
                <a:gd name="connsiteY1" fmla="*/ 117158 h 281232"/>
                <a:gd name="connsiteX2" fmla="*/ 87291 w 238284"/>
                <a:gd name="connsiteY2" fmla="*/ 144304 h 281232"/>
                <a:gd name="connsiteX3" fmla="*/ 76337 w 238284"/>
                <a:gd name="connsiteY3" fmla="*/ 155734 h 281232"/>
                <a:gd name="connsiteX4" fmla="*/ 70622 w 238284"/>
                <a:gd name="connsiteY4" fmla="*/ 133350 h 281232"/>
                <a:gd name="connsiteX5" fmla="*/ 83481 w 238284"/>
                <a:gd name="connsiteY5" fmla="*/ 100489 h 281232"/>
                <a:gd name="connsiteX6" fmla="*/ 115866 w 238284"/>
                <a:gd name="connsiteY6" fmla="*/ 86201 h 281232"/>
                <a:gd name="connsiteX7" fmla="*/ 176826 w 238284"/>
                <a:gd name="connsiteY7" fmla="*/ 76200 h 281232"/>
                <a:gd name="connsiteX8" fmla="*/ 137773 w 238284"/>
                <a:gd name="connsiteY8" fmla="*/ 174308 h 281232"/>
                <a:gd name="connsiteX9" fmla="*/ 115389 w 238284"/>
                <a:gd name="connsiteY9" fmla="*/ 180499 h 281232"/>
                <a:gd name="connsiteX10" fmla="*/ 85862 w 238284"/>
                <a:gd name="connsiteY10" fmla="*/ 169069 h 281232"/>
                <a:gd name="connsiteX11" fmla="*/ 71574 w 238284"/>
                <a:gd name="connsiteY11" fmla="*/ 190500 h 281232"/>
                <a:gd name="connsiteX12" fmla="*/ 62049 w 238284"/>
                <a:gd name="connsiteY12" fmla="*/ 190500 h 281232"/>
                <a:gd name="connsiteX13" fmla="*/ 73956 w 238284"/>
                <a:gd name="connsiteY13" fmla="*/ 167640 h 281232"/>
                <a:gd name="connsiteX14" fmla="*/ 76337 w 238284"/>
                <a:gd name="connsiteY14" fmla="*/ 164783 h 281232"/>
                <a:gd name="connsiteX15" fmla="*/ 123962 w 238284"/>
                <a:gd name="connsiteY15" fmla="*/ 119539 h 281232"/>
                <a:gd name="connsiteX16" fmla="*/ 123009 w 238284"/>
                <a:gd name="connsiteY16" fmla="*/ 117158 h 281232"/>
                <a:gd name="connsiteX17" fmla="*/ 121104 w 238284"/>
                <a:gd name="connsiteY17" fmla="*/ 116205 h 281232"/>
                <a:gd name="connsiteX18" fmla="*/ 236357 w 238284"/>
                <a:gd name="connsiteY18" fmla="*/ 266224 h 281232"/>
                <a:gd name="connsiteX19" fmla="*/ 220164 w 238284"/>
                <a:gd name="connsiteY19" fmla="*/ 245745 h 281232"/>
                <a:gd name="connsiteX20" fmla="*/ 233499 w 238284"/>
                <a:gd name="connsiteY20" fmla="*/ 123825 h 281232"/>
                <a:gd name="connsiteX21" fmla="*/ 226356 w 238284"/>
                <a:gd name="connsiteY21" fmla="*/ 0 h 281232"/>
                <a:gd name="connsiteX22" fmla="*/ 12043 w 238284"/>
                <a:gd name="connsiteY22" fmla="*/ 0 h 281232"/>
                <a:gd name="connsiteX23" fmla="*/ 4899 w 238284"/>
                <a:gd name="connsiteY23" fmla="*/ 123825 h 281232"/>
                <a:gd name="connsiteX24" fmla="*/ 18711 w 238284"/>
                <a:gd name="connsiteY24" fmla="*/ 245745 h 281232"/>
                <a:gd name="connsiteX25" fmla="*/ 2042 w 238284"/>
                <a:gd name="connsiteY25" fmla="*/ 266224 h 281232"/>
                <a:gd name="connsiteX26" fmla="*/ 1566 w 238284"/>
                <a:gd name="connsiteY26" fmla="*/ 276701 h 281232"/>
                <a:gd name="connsiteX27" fmla="*/ 11091 w 238284"/>
                <a:gd name="connsiteY27" fmla="*/ 280988 h 281232"/>
                <a:gd name="connsiteX28" fmla="*/ 119676 w 238284"/>
                <a:gd name="connsiteY28" fmla="*/ 266700 h 281232"/>
                <a:gd name="connsiteX29" fmla="*/ 227784 w 238284"/>
                <a:gd name="connsiteY29" fmla="*/ 280988 h 281232"/>
                <a:gd name="connsiteX30" fmla="*/ 237309 w 238284"/>
                <a:gd name="connsiteY30" fmla="*/ 276701 h 281232"/>
                <a:gd name="connsiteX31" fmla="*/ 236357 w 238284"/>
                <a:gd name="connsiteY31" fmla="*/ 266224 h 281232"/>
                <a:gd name="connsiteX32" fmla="*/ 236357 w 238284"/>
                <a:gd name="connsiteY32" fmla="*/ 266224 h 28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38284" h="281232">
                  <a:moveTo>
                    <a:pt x="121104" y="116205"/>
                  </a:moveTo>
                  <a:cubicBezTo>
                    <a:pt x="120152" y="116205"/>
                    <a:pt x="119676" y="116681"/>
                    <a:pt x="119199" y="117158"/>
                  </a:cubicBezTo>
                  <a:cubicBezTo>
                    <a:pt x="107769" y="125730"/>
                    <a:pt x="97292" y="134779"/>
                    <a:pt x="87291" y="144304"/>
                  </a:cubicBezTo>
                  <a:cubicBezTo>
                    <a:pt x="83004" y="148114"/>
                    <a:pt x="79671" y="151924"/>
                    <a:pt x="76337" y="155734"/>
                  </a:cubicBezTo>
                  <a:cubicBezTo>
                    <a:pt x="72527" y="148590"/>
                    <a:pt x="70622" y="140970"/>
                    <a:pt x="70622" y="133350"/>
                  </a:cubicBezTo>
                  <a:cubicBezTo>
                    <a:pt x="70146" y="120968"/>
                    <a:pt x="74908" y="109538"/>
                    <a:pt x="83481" y="100489"/>
                  </a:cubicBezTo>
                  <a:cubicBezTo>
                    <a:pt x="92053" y="91440"/>
                    <a:pt x="103483" y="86677"/>
                    <a:pt x="115866" y="86201"/>
                  </a:cubicBezTo>
                  <a:cubicBezTo>
                    <a:pt x="139678" y="86677"/>
                    <a:pt x="176826" y="76200"/>
                    <a:pt x="176826" y="76200"/>
                  </a:cubicBezTo>
                  <a:cubicBezTo>
                    <a:pt x="176826" y="117634"/>
                    <a:pt x="172539" y="154305"/>
                    <a:pt x="137773" y="174308"/>
                  </a:cubicBezTo>
                  <a:cubicBezTo>
                    <a:pt x="131106" y="178594"/>
                    <a:pt x="123486" y="180499"/>
                    <a:pt x="115389" y="180499"/>
                  </a:cubicBezTo>
                  <a:cubicBezTo>
                    <a:pt x="104436" y="180499"/>
                    <a:pt x="93958" y="176689"/>
                    <a:pt x="85862" y="169069"/>
                  </a:cubicBezTo>
                  <a:cubicBezTo>
                    <a:pt x="77289" y="178594"/>
                    <a:pt x="71574" y="186690"/>
                    <a:pt x="71574" y="190500"/>
                  </a:cubicBezTo>
                  <a:lnTo>
                    <a:pt x="62049" y="190500"/>
                  </a:lnTo>
                  <a:cubicBezTo>
                    <a:pt x="62049" y="184785"/>
                    <a:pt x="66812" y="176689"/>
                    <a:pt x="73956" y="167640"/>
                  </a:cubicBezTo>
                  <a:cubicBezTo>
                    <a:pt x="74908" y="166688"/>
                    <a:pt x="76337" y="164783"/>
                    <a:pt x="76337" y="164783"/>
                  </a:cubicBezTo>
                  <a:lnTo>
                    <a:pt x="123962" y="119539"/>
                  </a:lnTo>
                  <a:cubicBezTo>
                    <a:pt x="123962" y="118586"/>
                    <a:pt x="123486" y="117634"/>
                    <a:pt x="123009" y="117158"/>
                  </a:cubicBezTo>
                  <a:cubicBezTo>
                    <a:pt x="122533" y="116681"/>
                    <a:pt x="122057" y="116205"/>
                    <a:pt x="121104" y="116205"/>
                  </a:cubicBezTo>
                  <a:close/>
                  <a:moveTo>
                    <a:pt x="236357" y="266224"/>
                  </a:moveTo>
                  <a:lnTo>
                    <a:pt x="220164" y="245745"/>
                  </a:lnTo>
                  <a:cubicBezTo>
                    <a:pt x="224927" y="232886"/>
                    <a:pt x="233499" y="198596"/>
                    <a:pt x="233499" y="123825"/>
                  </a:cubicBezTo>
                  <a:cubicBezTo>
                    <a:pt x="233499" y="82391"/>
                    <a:pt x="231118" y="40958"/>
                    <a:pt x="226356" y="0"/>
                  </a:cubicBezTo>
                  <a:lnTo>
                    <a:pt x="12043" y="0"/>
                  </a:lnTo>
                  <a:cubicBezTo>
                    <a:pt x="7281" y="40958"/>
                    <a:pt x="4899" y="82391"/>
                    <a:pt x="4899" y="123825"/>
                  </a:cubicBezTo>
                  <a:cubicBezTo>
                    <a:pt x="4899" y="196215"/>
                    <a:pt x="13948" y="231934"/>
                    <a:pt x="18711" y="245745"/>
                  </a:cubicBezTo>
                  <a:lnTo>
                    <a:pt x="2042" y="266224"/>
                  </a:lnTo>
                  <a:cubicBezTo>
                    <a:pt x="-339" y="269081"/>
                    <a:pt x="-816" y="273368"/>
                    <a:pt x="1566" y="276701"/>
                  </a:cubicBezTo>
                  <a:cubicBezTo>
                    <a:pt x="3471" y="280035"/>
                    <a:pt x="7281" y="281940"/>
                    <a:pt x="11091" y="280988"/>
                  </a:cubicBezTo>
                  <a:cubicBezTo>
                    <a:pt x="46333" y="271463"/>
                    <a:pt x="83004" y="266700"/>
                    <a:pt x="119676" y="266700"/>
                  </a:cubicBezTo>
                  <a:cubicBezTo>
                    <a:pt x="156347" y="266700"/>
                    <a:pt x="192542" y="271463"/>
                    <a:pt x="227784" y="280988"/>
                  </a:cubicBezTo>
                  <a:cubicBezTo>
                    <a:pt x="231594" y="281464"/>
                    <a:pt x="235404" y="280035"/>
                    <a:pt x="237309" y="276701"/>
                  </a:cubicBezTo>
                  <a:cubicBezTo>
                    <a:pt x="238738" y="273368"/>
                    <a:pt x="238738" y="269081"/>
                    <a:pt x="236357" y="266224"/>
                  </a:cubicBezTo>
                  <a:lnTo>
                    <a:pt x="236357" y="26622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DF58C2A-09E3-4845-92ED-59172244FF1C}"/>
                </a:ext>
              </a:extLst>
            </p:cNvPr>
            <p:cNvSpPr/>
            <p:nvPr/>
          </p:nvSpPr>
          <p:spPr>
            <a:xfrm>
              <a:off x="2453998" y="5786655"/>
              <a:ext cx="209550" cy="27265"/>
            </a:xfrm>
            <a:custGeom>
              <a:avLst/>
              <a:gdLst>
                <a:gd name="connsiteX0" fmla="*/ 205740 w 209550"/>
                <a:gd name="connsiteY0" fmla="*/ 9644 h 27265"/>
                <a:gd name="connsiteX1" fmla="*/ 200501 w 209550"/>
                <a:gd name="connsiteY1" fmla="*/ 3453 h 27265"/>
                <a:gd name="connsiteX2" fmla="*/ 192405 w 209550"/>
                <a:gd name="connsiteY2" fmla="*/ 3453 h 27265"/>
                <a:gd name="connsiteX3" fmla="*/ 180975 w 209550"/>
                <a:gd name="connsiteY3" fmla="*/ 8692 h 27265"/>
                <a:gd name="connsiteX4" fmla="*/ 166211 w 209550"/>
                <a:gd name="connsiteY4" fmla="*/ 1072 h 27265"/>
                <a:gd name="connsiteX5" fmla="*/ 157639 w 209550"/>
                <a:gd name="connsiteY5" fmla="*/ 1072 h 27265"/>
                <a:gd name="connsiteX6" fmla="*/ 142875 w 209550"/>
                <a:gd name="connsiteY6" fmla="*/ 8692 h 27265"/>
                <a:gd name="connsiteX7" fmla="*/ 128111 w 209550"/>
                <a:gd name="connsiteY7" fmla="*/ 1072 h 27265"/>
                <a:gd name="connsiteX8" fmla="*/ 119539 w 209550"/>
                <a:gd name="connsiteY8" fmla="*/ 1072 h 27265"/>
                <a:gd name="connsiteX9" fmla="*/ 104775 w 209550"/>
                <a:gd name="connsiteY9" fmla="*/ 8692 h 27265"/>
                <a:gd name="connsiteX10" fmla="*/ 90011 w 209550"/>
                <a:gd name="connsiteY10" fmla="*/ 1072 h 27265"/>
                <a:gd name="connsiteX11" fmla="*/ 81439 w 209550"/>
                <a:gd name="connsiteY11" fmla="*/ 1072 h 27265"/>
                <a:gd name="connsiteX12" fmla="*/ 66675 w 209550"/>
                <a:gd name="connsiteY12" fmla="*/ 8692 h 27265"/>
                <a:gd name="connsiteX13" fmla="*/ 51911 w 209550"/>
                <a:gd name="connsiteY13" fmla="*/ 1072 h 27265"/>
                <a:gd name="connsiteX14" fmla="*/ 43339 w 209550"/>
                <a:gd name="connsiteY14" fmla="*/ 1072 h 27265"/>
                <a:gd name="connsiteX15" fmla="*/ 28575 w 209550"/>
                <a:gd name="connsiteY15" fmla="*/ 8692 h 27265"/>
                <a:gd name="connsiteX16" fmla="*/ 17145 w 209550"/>
                <a:gd name="connsiteY16" fmla="*/ 3453 h 27265"/>
                <a:gd name="connsiteX17" fmla="*/ 9049 w 209550"/>
                <a:gd name="connsiteY17" fmla="*/ 3453 h 27265"/>
                <a:gd name="connsiteX18" fmla="*/ 3810 w 209550"/>
                <a:gd name="connsiteY18" fmla="*/ 9644 h 27265"/>
                <a:gd name="connsiteX19" fmla="*/ 0 w 209550"/>
                <a:gd name="connsiteY19" fmla="*/ 27265 h 27265"/>
                <a:gd name="connsiteX20" fmla="*/ 209550 w 209550"/>
                <a:gd name="connsiteY20" fmla="*/ 27265 h 27265"/>
                <a:gd name="connsiteX21" fmla="*/ 205740 w 209550"/>
                <a:gd name="connsiteY21" fmla="*/ 9644 h 2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9550" h="27265">
                  <a:moveTo>
                    <a:pt x="205740" y="9644"/>
                  </a:moveTo>
                  <a:cubicBezTo>
                    <a:pt x="205264" y="6787"/>
                    <a:pt x="203359" y="4405"/>
                    <a:pt x="200501" y="3453"/>
                  </a:cubicBezTo>
                  <a:cubicBezTo>
                    <a:pt x="197644" y="2500"/>
                    <a:pt x="195263" y="2024"/>
                    <a:pt x="192405" y="3453"/>
                  </a:cubicBezTo>
                  <a:lnTo>
                    <a:pt x="180975" y="8692"/>
                  </a:lnTo>
                  <a:lnTo>
                    <a:pt x="166211" y="1072"/>
                  </a:lnTo>
                  <a:cubicBezTo>
                    <a:pt x="163354" y="-357"/>
                    <a:pt x="160496" y="-357"/>
                    <a:pt x="157639" y="1072"/>
                  </a:cubicBezTo>
                  <a:lnTo>
                    <a:pt x="142875" y="8692"/>
                  </a:lnTo>
                  <a:lnTo>
                    <a:pt x="128111" y="1072"/>
                  </a:lnTo>
                  <a:cubicBezTo>
                    <a:pt x="125254" y="-357"/>
                    <a:pt x="122396" y="-357"/>
                    <a:pt x="119539" y="1072"/>
                  </a:cubicBezTo>
                  <a:lnTo>
                    <a:pt x="104775" y="8692"/>
                  </a:lnTo>
                  <a:lnTo>
                    <a:pt x="90011" y="1072"/>
                  </a:lnTo>
                  <a:cubicBezTo>
                    <a:pt x="87154" y="-357"/>
                    <a:pt x="84296" y="-357"/>
                    <a:pt x="81439" y="1072"/>
                  </a:cubicBezTo>
                  <a:lnTo>
                    <a:pt x="66675" y="8692"/>
                  </a:lnTo>
                  <a:lnTo>
                    <a:pt x="51911" y="1072"/>
                  </a:lnTo>
                  <a:cubicBezTo>
                    <a:pt x="49054" y="-357"/>
                    <a:pt x="46196" y="-357"/>
                    <a:pt x="43339" y="1072"/>
                  </a:cubicBezTo>
                  <a:lnTo>
                    <a:pt x="28575" y="8692"/>
                  </a:lnTo>
                  <a:lnTo>
                    <a:pt x="17145" y="3453"/>
                  </a:lnTo>
                  <a:cubicBezTo>
                    <a:pt x="14764" y="2500"/>
                    <a:pt x="11430" y="2500"/>
                    <a:pt x="9049" y="3453"/>
                  </a:cubicBezTo>
                  <a:cubicBezTo>
                    <a:pt x="6667" y="4882"/>
                    <a:pt x="4763" y="6787"/>
                    <a:pt x="3810" y="9644"/>
                  </a:cubicBezTo>
                  <a:cubicBezTo>
                    <a:pt x="2858" y="13930"/>
                    <a:pt x="1429" y="20122"/>
                    <a:pt x="0" y="27265"/>
                  </a:cubicBezTo>
                  <a:lnTo>
                    <a:pt x="209550" y="27265"/>
                  </a:lnTo>
                  <a:cubicBezTo>
                    <a:pt x="208121" y="20122"/>
                    <a:pt x="206693" y="14407"/>
                    <a:pt x="205740" y="964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59E49A-20E6-400B-80AC-3580F2232841}"/>
              </a:ext>
            </a:extLst>
          </p:cNvPr>
          <p:cNvCxnSpPr/>
          <p:nvPr/>
        </p:nvCxnSpPr>
        <p:spPr>
          <a:xfrm>
            <a:off x="405870" y="3178754"/>
            <a:ext cx="114029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Silo">
            <a:extLst>
              <a:ext uri="{FF2B5EF4-FFF2-40B4-BE49-F238E27FC236}">
                <a16:creationId xmlns:a16="http://schemas.microsoft.com/office/drawing/2014/main" id="{FD7CD33E-BF37-4947-ABE9-9B8326A4D68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087539" y="2285918"/>
            <a:ext cx="914400" cy="914400"/>
          </a:xfrm>
          <a:prstGeom prst="rect">
            <a:avLst/>
          </a:prstGeom>
        </p:spPr>
      </p:pic>
      <p:graphicFrame>
        <p:nvGraphicFramePr>
          <p:cNvPr id="33" name="Graphique 48">
            <a:extLst>
              <a:ext uri="{FF2B5EF4-FFF2-40B4-BE49-F238E27FC236}">
                <a16:creationId xmlns:a16="http://schemas.microsoft.com/office/drawing/2014/main" id="{7363840F-2D9A-7B46-AB76-1A409E5A4B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7757567"/>
              </p:ext>
            </p:extLst>
          </p:nvPr>
        </p:nvGraphicFramePr>
        <p:xfrm>
          <a:off x="775187" y="4298662"/>
          <a:ext cx="1584340" cy="1751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BE0509-6D9E-DF4E-9050-D84E0DD4FDF0}"/>
              </a:ext>
            </a:extLst>
          </p:cNvPr>
          <p:cNvCxnSpPr/>
          <p:nvPr/>
        </p:nvCxnSpPr>
        <p:spPr>
          <a:xfrm>
            <a:off x="1726111" y="3978876"/>
            <a:ext cx="4625262" cy="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55F8B5F1-0C1D-6540-A177-1A380C9C5974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t="21177" b="17844"/>
          <a:stretch/>
        </p:blipFill>
        <p:spPr>
          <a:xfrm>
            <a:off x="2738058" y="4208482"/>
            <a:ext cx="2789127" cy="240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5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268ADDB9-998D-3D45-8A51-5CCC17F0A0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558" y="1483797"/>
            <a:ext cx="10261574" cy="47894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8133" y="804272"/>
            <a:ext cx="11330046" cy="495806"/>
          </a:xfrm>
        </p:spPr>
        <p:txBody>
          <a:bodyPr>
            <a:normAutofit fontScale="90000"/>
          </a:bodyPr>
          <a:lstStyle/>
          <a:p>
            <a:r>
              <a:rPr lang="en-US" dirty="0"/>
              <a:t>Main fertilizer imports and re-export flows </a:t>
            </a:r>
            <a:r>
              <a:rPr lang="en-US" sz="2200" dirty="0"/>
              <a:t>(in ‘000 tons)</a:t>
            </a:r>
            <a:endParaRPr lang="en-US" dirty="0"/>
          </a:p>
        </p:txBody>
      </p:sp>
      <p:cxnSp>
        <p:nvCxnSpPr>
          <p:cNvPr id="57" name="Connecteur droit avec flèche 56"/>
          <p:cNvCxnSpPr/>
          <p:nvPr/>
        </p:nvCxnSpPr>
        <p:spPr>
          <a:xfrm>
            <a:off x="8836802" y="3892891"/>
            <a:ext cx="891289" cy="129175"/>
          </a:xfrm>
          <a:prstGeom prst="straightConnector1">
            <a:avLst/>
          </a:prstGeom>
          <a:ln w="38100">
            <a:solidFill>
              <a:schemeClr val="tx1">
                <a:lumMod val="20000"/>
                <a:lumOff val="8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8813665" y="3544748"/>
            <a:ext cx="8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6">
                    <a:lumMod val="90000"/>
                  </a:schemeClr>
                </a:solidFill>
              </a:rPr>
              <a:t>25</a:t>
            </a:r>
          </a:p>
        </p:txBody>
      </p:sp>
      <p:cxnSp>
        <p:nvCxnSpPr>
          <p:cNvPr id="59" name="Connecteur droit avec flèche 58"/>
          <p:cNvCxnSpPr/>
          <p:nvPr/>
        </p:nvCxnSpPr>
        <p:spPr>
          <a:xfrm flipH="1" flipV="1">
            <a:off x="6899205" y="3412508"/>
            <a:ext cx="881594" cy="129253"/>
          </a:xfrm>
          <a:prstGeom prst="straightConnector1">
            <a:avLst/>
          </a:prstGeom>
          <a:ln w="38100">
            <a:solidFill>
              <a:schemeClr val="tx1">
                <a:lumMod val="20000"/>
                <a:lumOff val="8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7148922" y="3518970"/>
            <a:ext cx="8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6">
                    <a:lumMod val="90000"/>
                  </a:schemeClr>
                </a:solidFill>
              </a:rPr>
              <a:t>25</a:t>
            </a:r>
          </a:p>
        </p:txBody>
      </p:sp>
      <p:graphicFrame>
        <p:nvGraphicFramePr>
          <p:cNvPr id="37" name="Graphique 48">
            <a:extLst>
              <a:ext uri="{FF2B5EF4-FFF2-40B4-BE49-F238E27FC236}">
                <a16:creationId xmlns:a16="http://schemas.microsoft.com/office/drawing/2014/main" id="{7E1D36EC-640E-5F41-B46F-112A02129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651392"/>
              </p:ext>
            </p:extLst>
          </p:nvPr>
        </p:nvGraphicFramePr>
        <p:xfrm>
          <a:off x="1110769" y="4723621"/>
          <a:ext cx="1339880" cy="1563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" name="Flèche vers le haut 69">
            <a:extLst>
              <a:ext uri="{FF2B5EF4-FFF2-40B4-BE49-F238E27FC236}">
                <a16:creationId xmlns:a16="http://schemas.microsoft.com/office/drawing/2014/main" id="{CF350739-1806-6243-8A45-D46D1DFDA774}"/>
              </a:ext>
            </a:extLst>
          </p:cNvPr>
          <p:cNvSpPr/>
          <p:nvPr/>
        </p:nvSpPr>
        <p:spPr>
          <a:xfrm>
            <a:off x="6659031" y="5689209"/>
            <a:ext cx="270635" cy="584024"/>
          </a:xfrm>
          <a:prstGeom prst="upArrow">
            <a:avLst>
              <a:gd name="adj1" fmla="val 70342"/>
              <a:gd name="adj2" fmla="val 4904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err="1"/>
              <a:t>Lome</a:t>
            </a:r>
            <a:r>
              <a:rPr lang="en-US" sz="1200" dirty="0"/>
              <a:t> 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49966606-D43D-EE42-A123-0A6FC4128D70}"/>
              </a:ext>
            </a:extLst>
          </p:cNvPr>
          <p:cNvSpPr/>
          <p:nvPr/>
        </p:nvSpPr>
        <p:spPr>
          <a:xfrm rot="682829">
            <a:off x="1551376" y="2853812"/>
            <a:ext cx="2492398" cy="223481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alpha val="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I"/>
          </a:p>
        </p:txBody>
      </p:sp>
      <p:sp>
        <p:nvSpPr>
          <p:cNvPr id="50" name="Right Arrow 49">
            <a:extLst>
              <a:ext uri="{FF2B5EF4-FFF2-40B4-BE49-F238E27FC236}">
                <a16:creationId xmlns:a16="http://schemas.microsoft.com/office/drawing/2014/main" id="{9119A25C-53B6-B242-92D6-FC2A0A280F1F}"/>
              </a:ext>
            </a:extLst>
          </p:cNvPr>
          <p:cNvSpPr/>
          <p:nvPr/>
        </p:nvSpPr>
        <p:spPr>
          <a:xfrm rot="14678638">
            <a:off x="3849063" y="4458715"/>
            <a:ext cx="2010496" cy="424177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alpha val="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I"/>
          </a:p>
        </p:txBody>
      </p:sp>
      <p:sp>
        <p:nvSpPr>
          <p:cNvPr id="60" name="Right Arrow 59">
            <a:extLst>
              <a:ext uri="{FF2B5EF4-FFF2-40B4-BE49-F238E27FC236}">
                <a16:creationId xmlns:a16="http://schemas.microsoft.com/office/drawing/2014/main" id="{14045876-7783-BD4A-A9B4-E4F4F66E1BB6}"/>
              </a:ext>
            </a:extLst>
          </p:cNvPr>
          <p:cNvSpPr/>
          <p:nvPr/>
        </p:nvSpPr>
        <p:spPr>
          <a:xfrm rot="16410961">
            <a:off x="4574991" y="4580638"/>
            <a:ext cx="1509279" cy="324405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alpha val="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I"/>
          </a:p>
        </p:txBody>
      </p:sp>
      <p:sp>
        <p:nvSpPr>
          <p:cNvPr id="64" name="Flèche vers le haut 69">
            <a:extLst>
              <a:ext uri="{FF2B5EF4-FFF2-40B4-BE49-F238E27FC236}">
                <a16:creationId xmlns:a16="http://schemas.microsoft.com/office/drawing/2014/main" id="{05DA38EB-E3C5-164B-B5C9-A7D1E1F294EE}"/>
              </a:ext>
            </a:extLst>
          </p:cNvPr>
          <p:cNvSpPr/>
          <p:nvPr/>
        </p:nvSpPr>
        <p:spPr>
          <a:xfrm>
            <a:off x="6019831" y="5648849"/>
            <a:ext cx="503654" cy="624385"/>
          </a:xfrm>
          <a:prstGeom prst="upArrow">
            <a:avLst>
              <a:gd name="adj1" fmla="val 70342"/>
              <a:gd name="adj2" fmla="val 4904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err="1"/>
              <a:t>Tema</a:t>
            </a:r>
            <a:r>
              <a:rPr lang="en-US" sz="1200" dirty="0"/>
              <a:t> </a:t>
            </a:r>
          </a:p>
          <a:p>
            <a:pPr algn="ctr"/>
            <a:endParaRPr lang="en-US" sz="1200" dirty="0"/>
          </a:p>
        </p:txBody>
      </p:sp>
      <p:sp>
        <p:nvSpPr>
          <p:cNvPr id="72" name="Flèche vers le haut 69">
            <a:extLst>
              <a:ext uri="{FF2B5EF4-FFF2-40B4-BE49-F238E27FC236}">
                <a16:creationId xmlns:a16="http://schemas.microsoft.com/office/drawing/2014/main" id="{1992B698-6EEC-6746-B8A2-4A4212DC454A}"/>
              </a:ext>
            </a:extLst>
          </p:cNvPr>
          <p:cNvSpPr/>
          <p:nvPr/>
        </p:nvSpPr>
        <p:spPr>
          <a:xfrm>
            <a:off x="1071930" y="2996333"/>
            <a:ext cx="632423" cy="648915"/>
          </a:xfrm>
          <a:prstGeom prst="upArrow">
            <a:avLst>
              <a:gd name="adj1" fmla="val 70342"/>
              <a:gd name="adj2" fmla="val 4904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/>
              <a:t>Dakar </a:t>
            </a:r>
          </a:p>
        </p:txBody>
      </p:sp>
      <p:sp>
        <p:nvSpPr>
          <p:cNvPr id="73" name="Flèche vers le haut 69">
            <a:extLst>
              <a:ext uri="{FF2B5EF4-FFF2-40B4-BE49-F238E27FC236}">
                <a16:creationId xmlns:a16="http://schemas.microsoft.com/office/drawing/2014/main" id="{215EC16E-C907-854B-9621-121A0BA3D86E}"/>
              </a:ext>
            </a:extLst>
          </p:cNvPr>
          <p:cNvSpPr/>
          <p:nvPr/>
        </p:nvSpPr>
        <p:spPr>
          <a:xfrm>
            <a:off x="4914317" y="5642335"/>
            <a:ext cx="829847" cy="624385"/>
          </a:xfrm>
          <a:prstGeom prst="upArrow">
            <a:avLst>
              <a:gd name="adj1" fmla="val 70342"/>
              <a:gd name="adj2" fmla="val 4904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/>
              <a:t>Abidjan</a:t>
            </a:r>
          </a:p>
          <a:p>
            <a:pPr algn="ctr"/>
            <a:endParaRPr lang="en-US" sz="1200" dirty="0"/>
          </a:p>
        </p:txBody>
      </p:sp>
      <p:sp>
        <p:nvSpPr>
          <p:cNvPr id="75" name="Ellipse 35">
            <a:extLst>
              <a:ext uri="{FF2B5EF4-FFF2-40B4-BE49-F238E27FC236}">
                <a16:creationId xmlns:a16="http://schemas.microsoft.com/office/drawing/2014/main" id="{0115E531-40DA-194D-88E9-BBCC927AB4FD}"/>
              </a:ext>
            </a:extLst>
          </p:cNvPr>
          <p:cNvSpPr/>
          <p:nvPr/>
        </p:nvSpPr>
        <p:spPr>
          <a:xfrm>
            <a:off x="3771977" y="2616456"/>
            <a:ext cx="538687" cy="36933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900" b="1" dirty="0" err="1">
                <a:solidFill>
                  <a:schemeClr val="bg1">
                    <a:lumMod val="50000"/>
                  </a:schemeClr>
                </a:solidFill>
              </a:rPr>
              <a:t>Toguna</a:t>
            </a:r>
            <a:endParaRPr lang="fr-FR" sz="9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fr-FR" sz="900" b="1" dirty="0">
                <a:solidFill>
                  <a:schemeClr val="bg1">
                    <a:lumMod val="50000"/>
                  </a:schemeClr>
                </a:solidFill>
              </a:rPr>
              <a:t>45 </a:t>
            </a:r>
            <a:r>
              <a:rPr lang="fr-FR" sz="900" b="1" dirty="0" err="1">
                <a:solidFill>
                  <a:schemeClr val="bg1">
                    <a:lumMod val="50000"/>
                  </a:schemeClr>
                </a:solidFill>
              </a:rPr>
              <a:t>kt</a:t>
            </a:r>
            <a:endParaRPr lang="fr-FR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52797D-62EA-2640-95A5-E42C1B4CB3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434" y="2145537"/>
            <a:ext cx="484866" cy="484866"/>
          </a:xfrm>
          <a:prstGeom prst="rect">
            <a:avLst/>
          </a:prstGeom>
        </p:spPr>
      </p:pic>
      <p:sp>
        <p:nvSpPr>
          <p:cNvPr id="36" name="Ellipse 35"/>
          <p:cNvSpPr/>
          <p:nvPr/>
        </p:nvSpPr>
        <p:spPr>
          <a:xfrm>
            <a:off x="1059478" y="1915174"/>
            <a:ext cx="538687" cy="3706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900" b="1" dirty="0">
                <a:solidFill>
                  <a:schemeClr val="bg1">
                    <a:lumMod val="50000"/>
                  </a:schemeClr>
                </a:solidFill>
              </a:rPr>
              <a:t>ICS</a:t>
            </a:r>
          </a:p>
          <a:p>
            <a:pPr algn="ctr"/>
            <a:r>
              <a:rPr lang="fr-FR" sz="900" b="1" dirty="0">
                <a:solidFill>
                  <a:schemeClr val="bg1">
                    <a:lumMod val="50000"/>
                  </a:schemeClr>
                </a:solidFill>
              </a:rPr>
              <a:t>125 </a:t>
            </a:r>
            <a:r>
              <a:rPr lang="fr-FR" sz="900" b="1" dirty="0" err="1">
                <a:solidFill>
                  <a:schemeClr val="bg1">
                    <a:lumMod val="50000"/>
                  </a:schemeClr>
                </a:solidFill>
              </a:rPr>
              <a:t>kt</a:t>
            </a:r>
            <a:endParaRPr lang="fr-FR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65B4267B-A54F-B841-909F-A5BF6ED5DA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8" y="2955546"/>
            <a:ext cx="315701" cy="306006"/>
          </a:xfrm>
          <a:prstGeom prst="rect">
            <a:avLst/>
          </a:prstGeom>
        </p:spPr>
      </p:pic>
      <p:sp>
        <p:nvSpPr>
          <p:cNvPr id="77" name="Right Arrow 76">
            <a:extLst>
              <a:ext uri="{FF2B5EF4-FFF2-40B4-BE49-F238E27FC236}">
                <a16:creationId xmlns:a16="http://schemas.microsoft.com/office/drawing/2014/main" id="{1E873A0B-2330-3E45-8CF9-D9D287BAC9D5}"/>
              </a:ext>
            </a:extLst>
          </p:cNvPr>
          <p:cNvSpPr/>
          <p:nvPr/>
        </p:nvSpPr>
        <p:spPr>
          <a:xfrm rot="14139548">
            <a:off x="5180867" y="4558516"/>
            <a:ext cx="1677071" cy="193056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alpha val="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I"/>
          </a:p>
        </p:txBody>
      </p:sp>
      <p:sp>
        <p:nvSpPr>
          <p:cNvPr id="78" name="Right Arrow 77">
            <a:extLst>
              <a:ext uri="{FF2B5EF4-FFF2-40B4-BE49-F238E27FC236}">
                <a16:creationId xmlns:a16="http://schemas.microsoft.com/office/drawing/2014/main" id="{9E555058-BDB7-F941-B950-5064428C7716}"/>
              </a:ext>
            </a:extLst>
          </p:cNvPr>
          <p:cNvSpPr/>
          <p:nvPr/>
        </p:nvSpPr>
        <p:spPr>
          <a:xfrm rot="15342712">
            <a:off x="5382127" y="4343000"/>
            <a:ext cx="1799001" cy="230510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alpha val="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I"/>
          </a:p>
        </p:txBody>
      </p:sp>
      <p:sp>
        <p:nvSpPr>
          <p:cNvPr id="79" name="Right Arrow 78">
            <a:extLst>
              <a:ext uri="{FF2B5EF4-FFF2-40B4-BE49-F238E27FC236}">
                <a16:creationId xmlns:a16="http://schemas.microsoft.com/office/drawing/2014/main" id="{9335F80E-AD64-184E-A5D5-1C736F4763A9}"/>
              </a:ext>
            </a:extLst>
          </p:cNvPr>
          <p:cNvSpPr/>
          <p:nvPr/>
        </p:nvSpPr>
        <p:spPr>
          <a:xfrm rot="15776942">
            <a:off x="5915807" y="4325589"/>
            <a:ext cx="1603025" cy="230510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alpha val="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I"/>
          </a:p>
        </p:txBody>
      </p:sp>
      <p:sp>
        <p:nvSpPr>
          <p:cNvPr id="80" name="Right Arrow 79">
            <a:extLst>
              <a:ext uri="{FF2B5EF4-FFF2-40B4-BE49-F238E27FC236}">
                <a16:creationId xmlns:a16="http://schemas.microsoft.com/office/drawing/2014/main" id="{873AE611-15BF-1E4F-83BF-11EEDAE9CAF4}"/>
              </a:ext>
            </a:extLst>
          </p:cNvPr>
          <p:cNvSpPr/>
          <p:nvPr/>
        </p:nvSpPr>
        <p:spPr>
          <a:xfrm rot="11480518">
            <a:off x="2822643" y="3375305"/>
            <a:ext cx="1049840" cy="128939"/>
          </a:xfrm>
          <a:prstGeom prst="rightArrow">
            <a:avLst/>
          </a:prstGeom>
          <a:gradFill flip="none" rotWithShape="1">
            <a:gsLst>
              <a:gs pos="100000">
                <a:schemeClr val="accent2">
                  <a:lumMod val="67000"/>
                </a:schemeClr>
              </a:gs>
              <a:gs pos="53000">
                <a:schemeClr val="accent2">
                  <a:lumMod val="97000"/>
                  <a:lumOff val="3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I" dirty="0"/>
          </a:p>
        </p:txBody>
      </p:sp>
      <p:sp>
        <p:nvSpPr>
          <p:cNvPr id="81" name="Right Arrow 80">
            <a:extLst>
              <a:ext uri="{FF2B5EF4-FFF2-40B4-BE49-F238E27FC236}">
                <a16:creationId xmlns:a16="http://schemas.microsoft.com/office/drawing/2014/main" id="{ECFB13FC-6F30-454F-99D9-FF3BC50D707A}"/>
              </a:ext>
            </a:extLst>
          </p:cNvPr>
          <p:cNvSpPr/>
          <p:nvPr/>
        </p:nvSpPr>
        <p:spPr>
          <a:xfrm rot="8588922">
            <a:off x="3209243" y="3791625"/>
            <a:ext cx="726891" cy="103442"/>
          </a:xfrm>
          <a:prstGeom prst="rightArrow">
            <a:avLst/>
          </a:prstGeom>
          <a:gradFill flip="none" rotWithShape="1">
            <a:gsLst>
              <a:gs pos="100000">
                <a:schemeClr val="accent2">
                  <a:lumMod val="67000"/>
                </a:schemeClr>
              </a:gs>
              <a:gs pos="53000">
                <a:schemeClr val="accent2">
                  <a:lumMod val="97000"/>
                  <a:lumOff val="3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I" dirty="0"/>
          </a:p>
        </p:txBody>
      </p:sp>
      <p:sp>
        <p:nvSpPr>
          <p:cNvPr id="82" name="Right Arrow 81">
            <a:extLst>
              <a:ext uri="{FF2B5EF4-FFF2-40B4-BE49-F238E27FC236}">
                <a16:creationId xmlns:a16="http://schemas.microsoft.com/office/drawing/2014/main" id="{37991FE8-A21E-FF48-BC32-097879962817}"/>
              </a:ext>
            </a:extLst>
          </p:cNvPr>
          <p:cNvSpPr/>
          <p:nvPr/>
        </p:nvSpPr>
        <p:spPr>
          <a:xfrm rot="1018575" flipV="1">
            <a:off x="4151505" y="3627495"/>
            <a:ext cx="819668" cy="157189"/>
          </a:xfrm>
          <a:prstGeom prst="rightArrow">
            <a:avLst/>
          </a:prstGeom>
          <a:gradFill flip="none" rotWithShape="1">
            <a:gsLst>
              <a:gs pos="100000">
                <a:schemeClr val="accent2">
                  <a:lumMod val="67000"/>
                </a:schemeClr>
              </a:gs>
              <a:gs pos="53000">
                <a:schemeClr val="accent2">
                  <a:lumMod val="97000"/>
                  <a:lumOff val="3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I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E84791F-ABAD-4845-B46F-28BB135AE248}"/>
              </a:ext>
            </a:extLst>
          </p:cNvPr>
          <p:cNvGrpSpPr/>
          <p:nvPr/>
        </p:nvGrpSpPr>
        <p:grpSpPr>
          <a:xfrm>
            <a:off x="9641665" y="1579641"/>
            <a:ext cx="1242660" cy="559497"/>
            <a:chOff x="2531550" y="5713735"/>
            <a:chExt cx="1302211" cy="55949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63967F8-2651-414E-B193-073F7E3F3059}"/>
                </a:ext>
              </a:extLst>
            </p:cNvPr>
            <p:cNvSpPr txBox="1"/>
            <p:nvPr/>
          </p:nvSpPr>
          <p:spPr>
            <a:xfrm>
              <a:off x="3003662" y="5713735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I" sz="1200" dirty="0"/>
                <a:t>imports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A05A6BF-3E99-954D-95AD-B7CAC6F06CC1}"/>
                </a:ext>
              </a:extLst>
            </p:cNvPr>
            <p:cNvSpPr txBox="1"/>
            <p:nvPr/>
          </p:nvSpPr>
          <p:spPr>
            <a:xfrm>
              <a:off x="3005842" y="5996233"/>
              <a:ext cx="8279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</a:t>
              </a:r>
              <a:r>
                <a:rPr lang="en-CI" sz="1200" dirty="0"/>
                <a:t>e-exports</a:t>
              </a:r>
            </a:p>
          </p:txBody>
        </p:sp>
        <p:sp>
          <p:nvSpPr>
            <p:cNvPr id="89" name="Right Arrow 88">
              <a:extLst>
                <a:ext uri="{FF2B5EF4-FFF2-40B4-BE49-F238E27FC236}">
                  <a16:creationId xmlns:a16="http://schemas.microsoft.com/office/drawing/2014/main" id="{F1CF5C8A-61C7-BB4C-B17F-56A785D3EA6A}"/>
                </a:ext>
              </a:extLst>
            </p:cNvPr>
            <p:cNvSpPr/>
            <p:nvPr/>
          </p:nvSpPr>
          <p:spPr>
            <a:xfrm flipV="1">
              <a:off x="2531551" y="6022253"/>
              <a:ext cx="519323" cy="223481"/>
            </a:xfrm>
            <a:prstGeom prst="rightArrow">
              <a:avLst/>
            </a:prstGeom>
            <a:gradFill flip="none" rotWithShape="1">
              <a:gsLst>
                <a:gs pos="100000">
                  <a:schemeClr val="accent2">
                    <a:lumMod val="67000"/>
                  </a:schemeClr>
                </a:gs>
                <a:gs pos="53000">
                  <a:schemeClr val="accent2">
                    <a:lumMod val="97000"/>
                    <a:lumOff val="3000"/>
                  </a:schemeClr>
                </a:gs>
                <a:gs pos="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I" sz="1400" dirty="0"/>
            </a:p>
          </p:txBody>
        </p:sp>
        <p:sp>
          <p:nvSpPr>
            <p:cNvPr id="90" name="Right Arrow 89">
              <a:extLst>
                <a:ext uri="{FF2B5EF4-FFF2-40B4-BE49-F238E27FC236}">
                  <a16:creationId xmlns:a16="http://schemas.microsoft.com/office/drawing/2014/main" id="{DEC060B7-E8D9-CD40-9A53-82FF85CDC88D}"/>
                </a:ext>
              </a:extLst>
            </p:cNvPr>
            <p:cNvSpPr/>
            <p:nvPr/>
          </p:nvSpPr>
          <p:spPr>
            <a:xfrm>
              <a:off x="2531550" y="5771272"/>
              <a:ext cx="519323" cy="223481"/>
            </a:xfrm>
            <a:prstGeom prst="rightArrow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  <a:alpha val="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I" sz="1400"/>
            </a:p>
          </p:txBody>
        </p:sp>
      </p:grpSp>
      <p:sp>
        <p:nvSpPr>
          <p:cNvPr id="18" name="Teardrop 17">
            <a:extLst>
              <a:ext uri="{FF2B5EF4-FFF2-40B4-BE49-F238E27FC236}">
                <a16:creationId xmlns:a16="http://schemas.microsoft.com/office/drawing/2014/main" id="{A75498BE-2C0E-F94A-91A3-B774F5A18C2A}"/>
              </a:ext>
            </a:extLst>
          </p:cNvPr>
          <p:cNvSpPr/>
          <p:nvPr/>
        </p:nvSpPr>
        <p:spPr>
          <a:xfrm>
            <a:off x="5108919" y="5340666"/>
            <a:ext cx="244016" cy="209809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I"/>
          </a:p>
        </p:txBody>
      </p:sp>
      <p:sp>
        <p:nvSpPr>
          <p:cNvPr id="96" name="Teardrop 95">
            <a:extLst>
              <a:ext uri="{FF2B5EF4-FFF2-40B4-BE49-F238E27FC236}">
                <a16:creationId xmlns:a16="http://schemas.microsoft.com/office/drawing/2014/main" id="{C4816AB9-7AF8-A641-9A75-A3135C4741CD}"/>
              </a:ext>
            </a:extLst>
          </p:cNvPr>
          <p:cNvSpPr/>
          <p:nvPr/>
        </p:nvSpPr>
        <p:spPr>
          <a:xfrm>
            <a:off x="6342190" y="5145539"/>
            <a:ext cx="244016" cy="209809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I"/>
          </a:p>
        </p:txBody>
      </p:sp>
      <p:sp>
        <p:nvSpPr>
          <p:cNvPr id="97" name="Teardrop 96">
            <a:extLst>
              <a:ext uri="{FF2B5EF4-FFF2-40B4-BE49-F238E27FC236}">
                <a16:creationId xmlns:a16="http://schemas.microsoft.com/office/drawing/2014/main" id="{9076C76A-B6FF-B241-B489-10A8F6224DE2}"/>
              </a:ext>
            </a:extLst>
          </p:cNvPr>
          <p:cNvSpPr/>
          <p:nvPr/>
        </p:nvSpPr>
        <p:spPr>
          <a:xfrm>
            <a:off x="6659031" y="5047508"/>
            <a:ext cx="244016" cy="209809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I"/>
          </a:p>
        </p:txBody>
      </p:sp>
      <p:sp>
        <p:nvSpPr>
          <p:cNvPr id="98" name="Teardrop 97">
            <a:extLst>
              <a:ext uri="{FF2B5EF4-FFF2-40B4-BE49-F238E27FC236}">
                <a16:creationId xmlns:a16="http://schemas.microsoft.com/office/drawing/2014/main" id="{2D65B209-7C0B-BE4D-8F07-92CB343B0469}"/>
              </a:ext>
            </a:extLst>
          </p:cNvPr>
          <p:cNvSpPr/>
          <p:nvPr/>
        </p:nvSpPr>
        <p:spPr>
          <a:xfrm>
            <a:off x="3877012" y="3470148"/>
            <a:ext cx="244016" cy="209809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I"/>
          </a:p>
        </p:txBody>
      </p:sp>
      <p:sp>
        <p:nvSpPr>
          <p:cNvPr id="99" name="Teardrop 98">
            <a:extLst>
              <a:ext uri="{FF2B5EF4-FFF2-40B4-BE49-F238E27FC236}">
                <a16:creationId xmlns:a16="http://schemas.microsoft.com/office/drawing/2014/main" id="{60AC3583-9367-3442-B99F-46F7DD23BD27}"/>
              </a:ext>
            </a:extLst>
          </p:cNvPr>
          <p:cNvSpPr/>
          <p:nvPr/>
        </p:nvSpPr>
        <p:spPr>
          <a:xfrm>
            <a:off x="4583287" y="2891429"/>
            <a:ext cx="244016" cy="209809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I"/>
          </a:p>
        </p:txBody>
      </p:sp>
      <p:sp>
        <p:nvSpPr>
          <p:cNvPr id="100" name="Teardrop 99">
            <a:extLst>
              <a:ext uri="{FF2B5EF4-FFF2-40B4-BE49-F238E27FC236}">
                <a16:creationId xmlns:a16="http://schemas.microsoft.com/office/drawing/2014/main" id="{1CD95B57-F86F-884E-91F9-F683D6651F6D}"/>
              </a:ext>
            </a:extLst>
          </p:cNvPr>
          <p:cNvSpPr/>
          <p:nvPr/>
        </p:nvSpPr>
        <p:spPr>
          <a:xfrm>
            <a:off x="4934527" y="3783397"/>
            <a:ext cx="244016" cy="209809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I"/>
          </a:p>
        </p:txBody>
      </p:sp>
      <p:sp>
        <p:nvSpPr>
          <p:cNvPr id="101" name="Teardrop 100">
            <a:extLst>
              <a:ext uri="{FF2B5EF4-FFF2-40B4-BE49-F238E27FC236}">
                <a16:creationId xmlns:a16="http://schemas.microsoft.com/office/drawing/2014/main" id="{4878DF7E-7AF3-C24A-8266-6792B91EAB57}"/>
              </a:ext>
            </a:extLst>
          </p:cNvPr>
          <p:cNvSpPr/>
          <p:nvPr/>
        </p:nvSpPr>
        <p:spPr>
          <a:xfrm>
            <a:off x="1206384" y="2811663"/>
            <a:ext cx="244016" cy="209809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I"/>
          </a:p>
        </p:txBody>
      </p:sp>
      <p:sp>
        <p:nvSpPr>
          <p:cNvPr id="102" name="Teardrop 101">
            <a:extLst>
              <a:ext uri="{FF2B5EF4-FFF2-40B4-BE49-F238E27FC236}">
                <a16:creationId xmlns:a16="http://schemas.microsoft.com/office/drawing/2014/main" id="{B85C5EE4-82DF-554E-8C3C-11996765AF63}"/>
              </a:ext>
            </a:extLst>
          </p:cNvPr>
          <p:cNvSpPr/>
          <p:nvPr/>
        </p:nvSpPr>
        <p:spPr>
          <a:xfrm>
            <a:off x="7976921" y="1920107"/>
            <a:ext cx="244016" cy="209809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I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B27B65E-053A-3B4D-957D-659AD9F0B41A}"/>
              </a:ext>
            </a:extLst>
          </p:cNvPr>
          <p:cNvSpPr txBox="1"/>
          <p:nvPr/>
        </p:nvSpPr>
        <p:spPr>
          <a:xfrm>
            <a:off x="8215230" y="1862139"/>
            <a:ext cx="11434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Blending plants</a:t>
            </a:r>
            <a:endParaRPr lang="en-CI" sz="1200" dirty="0"/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E6005380-9F3D-0542-9913-0AA39DDA72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8048" y="1579640"/>
            <a:ext cx="270261" cy="261961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6EFB34B9-183E-754E-948F-6758524C94C1}"/>
              </a:ext>
            </a:extLst>
          </p:cNvPr>
          <p:cNvSpPr txBox="1"/>
          <p:nvPr/>
        </p:nvSpPr>
        <p:spPr>
          <a:xfrm>
            <a:off x="8215230" y="1611160"/>
            <a:ext cx="1286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Production plants</a:t>
            </a:r>
            <a:endParaRPr lang="en-CI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B63A8E-6B77-2A40-8163-1E81C72EAD1B}"/>
              </a:ext>
            </a:extLst>
          </p:cNvPr>
          <p:cNvSpPr/>
          <p:nvPr/>
        </p:nvSpPr>
        <p:spPr>
          <a:xfrm>
            <a:off x="4209178" y="1575666"/>
            <a:ext cx="3027894" cy="63520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I" sz="1600" b="1" dirty="0"/>
              <a:t>6 countries : 1.8 - 2 million MT</a:t>
            </a:r>
          </a:p>
          <a:p>
            <a:pPr algn="ctr"/>
            <a:r>
              <a:rPr lang="en-CI" sz="1600" b="1" dirty="0"/>
              <a:t>50% to Mali and Burkina Faso</a:t>
            </a:r>
          </a:p>
        </p:txBody>
      </p:sp>
    </p:spTree>
    <p:extLst>
      <p:ext uri="{BB962C8B-B14F-4D97-AF65-F5344CB8AC3E}">
        <p14:creationId xmlns:p14="http://schemas.microsoft.com/office/powerpoint/2010/main" val="544104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A71E8-4C11-8944-9D9D-DA93733BC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3376"/>
            <a:ext cx="11006796" cy="660230"/>
          </a:xfrm>
        </p:spPr>
        <p:txBody>
          <a:bodyPr>
            <a:normAutofit fontScale="90000"/>
          </a:bodyPr>
          <a:lstStyle/>
          <a:p>
            <a:r>
              <a:rPr lang="en-CI" dirty="0"/>
              <a:t>Various market procurement patterns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6D5000-7FC0-B444-91B3-0B98CF3773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655335"/>
              </p:ext>
            </p:extLst>
          </p:nvPr>
        </p:nvGraphicFramePr>
        <p:xfrm>
          <a:off x="838200" y="1696994"/>
          <a:ext cx="10453814" cy="3927515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110946">
                  <a:extLst>
                    <a:ext uri="{9D8B030D-6E8A-4147-A177-3AD203B41FA5}">
                      <a16:colId xmlns:a16="http://schemas.microsoft.com/office/drawing/2014/main" val="3849781918"/>
                    </a:ext>
                  </a:extLst>
                </a:gridCol>
                <a:gridCol w="1334530">
                  <a:extLst>
                    <a:ext uri="{9D8B030D-6E8A-4147-A177-3AD203B41FA5}">
                      <a16:colId xmlns:a16="http://schemas.microsoft.com/office/drawing/2014/main" val="3609076965"/>
                    </a:ext>
                  </a:extLst>
                </a:gridCol>
                <a:gridCol w="1359243">
                  <a:extLst>
                    <a:ext uri="{9D8B030D-6E8A-4147-A177-3AD203B41FA5}">
                      <a16:colId xmlns:a16="http://schemas.microsoft.com/office/drawing/2014/main" val="3333176729"/>
                    </a:ext>
                  </a:extLst>
                </a:gridCol>
                <a:gridCol w="1433384">
                  <a:extLst>
                    <a:ext uri="{9D8B030D-6E8A-4147-A177-3AD203B41FA5}">
                      <a16:colId xmlns:a16="http://schemas.microsoft.com/office/drawing/2014/main" val="1891298580"/>
                    </a:ext>
                  </a:extLst>
                </a:gridCol>
                <a:gridCol w="1520989">
                  <a:extLst>
                    <a:ext uri="{9D8B030D-6E8A-4147-A177-3AD203B41FA5}">
                      <a16:colId xmlns:a16="http://schemas.microsoft.com/office/drawing/2014/main" val="35676582"/>
                    </a:ext>
                  </a:extLst>
                </a:gridCol>
                <a:gridCol w="1347361">
                  <a:extLst>
                    <a:ext uri="{9D8B030D-6E8A-4147-A177-3AD203B41FA5}">
                      <a16:colId xmlns:a16="http://schemas.microsoft.com/office/drawing/2014/main" val="3608075158"/>
                    </a:ext>
                  </a:extLst>
                </a:gridCol>
                <a:gridCol w="1347361">
                  <a:extLst>
                    <a:ext uri="{9D8B030D-6E8A-4147-A177-3AD203B41FA5}">
                      <a16:colId xmlns:a16="http://schemas.microsoft.com/office/drawing/2014/main" val="453338379"/>
                    </a:ext>
                  </a:extLst>
                </a:gridCol>
              </a:tblGrid>
              <a:tr h="6513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CI" sz="1800" dirty="0">
                        <a:effectLst/>
                        <a:latin typeface="Times New Roman" panose="02020603050405020304" pitchFamily="18" charset="0"/>
                        <a:ea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Senegal</a:t>
                      </a:r>
                      <a:endParaRPr lang="en-CI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Mali</a:t>
                      </a:r>
                      <a:endParaRPr lang="en-CI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Côte d’Ivoire</a:t>
                      </a:r>
                      <a:endParaRPr lang="en-CI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Burkina Faso</a:t>
                      </a:r>
                      <a:endParaRPr lang="en-CI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Ghana</a:t>
                      </a:r>
                      <a:endParaRPr lang="en-CI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Togo</a:t>
                      </a:r>
                      <a:endParaRPr lang="en-CI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8676035"/>
                  </a:ext>
                </a:extLst>
              </a:tr>
              <a:tr h="686899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Public tenders</a:t>
                      </a:r>
                      <a:endParaRPr lang="en-CI" sz="1800" dirty="0">
                        <a:effectLst/>
                        <a:latin typeface="Times New Roman" panose="02020603050405020304" pitchFamily="18" charset="0"/>
                        <a:ea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  <a:effectLst/>
                        </a:rPr>
                        <a:t>75%</a:t>
                      </a:r>
                      <a:endParaRPr lang="en-CI" sz="18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(cotton, cereals, rice)</a:t>
                      </a:r>
                      <a:endParaRPr lang="en-CI" sz="36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5%</a:t>
                      </a:r>
                      <a:endParaRPr lang="en-CI" sz="1800" dirty="0">
                        <a:effectLst/>
                      </a:endParaRPr>
                    </a:p>
                    <a:p>
                      <a:pPr algn="ctr"/>
                      <a:r>
                        <a:rPr lang="en-US" sz="1050" dirty="0">
                          <a:effectLst/>
                        </a:rPr>
                        <a:t>(projects &amp; programs)</a:t>
                      </a:r>
                      <a:endParaRPr lang="en-CI" sz="1800" dirty="0">
                        <a:effectLst/>
                        <a:latin typeface="Times New Roman" panose="02020603050405020304" pitchFamily="18" charset="0"/>
                        <a:ea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5%</a:t>
                      </a:r>
                      <a:endParaRPr lang="en-CI" sz="1800">
                        <a:effectLst/>
                      </a:endParaRPr>
                    </a:p>
                    <a:p>
                      <a:pPr algn="ctr"/>
                      <a:r>
                        <a:rPr lang="en-US" sz="1050">
                          <a:effectLst/>
                        </a:rPr>
                        <a:t>(projects &amp; programs)</a:t>
                      </a:r>
                      <a:endParaRPr lang="en-CI" sz="1800">
                        <a:effectLst/>
                        <a:latin typeface="Times New Roman" panose="02020603050405020304" pitchFamily="18" charset="0"/>
                        <a:ea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  <a:endParaRPr lang="en-CI" sz="1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050" dirty="0">
                          <a:effectLst/>
                        </a:rPr>
                        <a:t>(cocoa, cereals, rice)</a:t>
                      </a:r>
                      <a:endParaRPr lang="en-CI" sz="1800" dirty="0">
                        <a:effectLst/>
                        <a:latin typeface="Times New Roman" panose="02020603050405020304" pitchFamily="18" charset="0"/>
                        <a:ea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</a:rPr>
                        <a:t>+/-</a:t>
                      </a:r>
                      <a:r>
                        <a:rPr lang="en-US" sz="1800">
                          <a:effectLst/>
                        </a:rPr>
                        <a:t> 5%</a:t>
                      </a:r>
                      <a:endParaRPr lang="en-CI" sz="1800">
                        <a:effectLst/>
                      </a:endParaRPr>
                    </a:p>
                    <a:p>
                      <a:pPr algn="ctr"/>
                      <a:r>
                        <a:rPr lang="en-US" sz="1050">
                          <a:effectLst/>
                        </a:rPr>
                        <a:t>(projects &amp; programs)</a:t>
                      </a:r>
                      <a:endParaRPr lang="en-CI" sz="1800">
                        <a:effectLst/>
                        <a:latin typeface="Times New Roman" panose="02020603050405020304" pitchFamily="18" charset="0"/>
                        <a:ea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1671360"/>
                  </a:ext>
                </a:extLst>
              </a:tr>
              <a:tr h="686899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Private tenders</a:t>
                      </a:r>
                      <a:endParaRPr lang="en-CI" sz="1800">
                        <a:effectLst/>
                        <a:latin typeface="Times New Roman" panose="02020603050405020304" pitchFamily="18" charset="0"/>
                        <a:ea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10%</a:t>
                      </a:r>
                      <a:endParaRPr lang="en-CI" sz="1800" dirty="0">
                        <a:effectLst/>
                      </a:endParaRPr>
                    </a:p>
                    <a:p>
                      <a:pPr algn="ctr"/>
                      <a:r>
                        <a:rPr lang="en-US" sz="1050" dirty="0">
                          <a:effectLst/>
                        </a:rPr>
                        <a:t>(4 cotton companies)</a:t>
                      </a:r>
                      <a:endParaRPr lang="en-CI" sz="1800" dirty="0">
                        <a:effectLst/>
                        <a:latin typeface="Times New Roman" panose="02020603050405020304" pitchFamily="18" charset="0"/>
                        <a:ea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CI" sz="1800" dirty="0">
                        <a:effectLst/>
                        <a:latin typeface="Times New Roman" panose="02020603050405020304" pitchFamily="18" charset="0"/>
                        <a:ea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  <a:endParaRPr lang="en-CI" sz="1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050" dirty="0">
                          <a:effectLst/>
                        </a:rPr>
                        <a:t>(4 cotton companies)</a:t>
                      </a:r>
                      <a:endParaRPr lang="en-CI" sz="1800" dirty="0">
                        <a:effectLst/>
                        <a:latin typeface="Times New Roman" panose="02020603050405020304" pitchFamily="18" charset="0"/>
                        <a:ea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  <a:endParaRPr lang="en-CI" sz="1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050" dirty="0">
                          <a:effectLst/>
                        </a:rPr>
                        <a:t>(3 cotton companies)</a:t>
                      </a:r>
                      <a:endParaRPr lang="en-CI" sz="1800" dirty="0">
                        <a:effectLst/>
                        <a:latin typeface="Times New Roman" panose="02020603050405020304" pitchFamily="18" charset="0"/>
                        <a:ea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5%</a:t>
                      </a:r>
                      <a:endParaRPr lang="en-CI" sz="1800">
                        <a:effectLst/>
                      </a:endParaRPr>
                    </a:p>
                    <a:p>
                      <a:pPr algn="ctr"/>
                      <a:r>
                        <a:rPr lang="en-US" sz="1050">
                          <a:effectLst/>
                        </a:rPr>
                        <a:t>(3 cotton companies)</a:t>
                      </a:r>
                      <a:endParaRPr lang="en-CI" sz="1800">
                        <a:effectLst/>
                        <a:latin typeface="Times New Roman" panose="02020603050405020304" pitchFamily="18" charset="0"/>
                        <a:ea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  <a:endParaRPr lang="en-CI" sz="1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050" dirty="0">
                          <a:effectLst/>
                        </a:rPr>
                        <a:t>(NSCT and FUPROCAT)</a:t>
                      </a:r>
                      <a:endParaRPr lang="en-CI" sz="1800" dirty="0">
                        <a:effectLst/>
                        <a:latin typeface="Times New Roman" panose="02020603050405020304" pitchFamily="18" charset="0"/>
                        <a:ea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2659058"/>
                  </a:ext>
                </a:extLst>
              </a:tr>
              <a:tr h="1079413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Open market large farms and coops</a:t>
                      </a:r>
                      <a:endParaRPr lang="en-CI" sz="1800">
                        <a:effectLst/>
                        <a:latin typeface="Times New Roman" panose="02020603050405020304" pitchFamily="18" charset="0"/>
                        <a:ea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7.5%</a:t>
                      </a:r>
                      <a:endParaRPr lang="en-CI" sz="1800" dirty="0">
                        <a:effectLst/>
                      </a:endParaRPr>
                    </a:p>
                    <a:p>
                      <a:pPr algn="ctr"/>
                      <a:r>
                        <a:rPr lang="en-US" sz="1050" dirty="0">
                          <a:effectLst/>
                        </a:rPr>
                        <a:t>(sugar cane, horticulture)</a:t>
                      </a:r>
                      <a:endParaRPr lang="en-CI" sz="1800" dirty="0">
                        <a:effectLst/>
                        <a:latin typeface="Times New Roman" panose="02020603050405020304" pitchFamily="18" charset="0"/>
                        <a:ea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5%</a:t>
                      </a:r>
                      <a:endParaRPr lang="en-CI" sz="1800" dirty="0">
                        <a:effectLst/>
                      </a:endParaRPr>
                    </a:p>
                    <a:p>
                      <a:pPr algn="ctr"/>
                      <a:r>
                        <a:rPr lang="en-US" sz="1050" dirty="0">
                          <a:effectLst/>
                        </a:rPr>
                        <a:t>(sugarcane)</a:t>
                      </a:r>
                      <a:endParaRPr lang="en-CI" sz="1800" dirty="0">
                        <a:effectLst/>
                        <a:latin typeface="Times New Roman" panose="02020603050405020304" pitchFamily="18" charset="0"/>
                        <a:ea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endParaRPr lang="en-CI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050" dirty="0">
                          <a:effectLst/>
                        </a:rPr>
                        <a:t>(sugarcane, oil palm, banana)</a:t>
                      </a:r>
                      <a:endParaRPr lang="en-CI" sz="1800" dirty="0">
                        <a:effectLst/>
                        <a:latin typeface="Times New Roman" panose="02020603050405020304" pitchFamily="18" charset="0"/>
                        <a:ea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5%</a:t>
                      </a:r>
                      <a:endParaRPr lang="en-CI" sz="1800" dirty="0">
                        <a:effectLst/>
                      </a:endParaRPr>
                    </a:p>
                    <a:p>
                      <a:pPr algn="ctr"/>
                      <a:r>
                        <a:rPr lang="en-US" sz="1050" dirty="0">
                          <a:effectLst/>
                        </a:rPr>
                        <a:t>(sugarcane)</a:t>
                      </a:r>
                      <a:endParaRPr lang="en-CI" sz="1800" dirty="0">
                        <a:effectLst/>
                        <a:latin typeface="Times New Roman" panose="02020603050405020304" pitchFamily="18" charset="0"/>
                        <a:ea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15%</a:t>
                      </a:r>
                      <a:endParaRPr lang="en-CI" sz="1800" dirty="0">
                        <a:effectLst/>
                      </a:endParaRPr>
                    </a:p>
                    <a:p>
                      <a:pPr algn="ctr"/>
                      <a:r>
                        <a:rPr lang="en-US" sz="1050" dirty="0">
                          <a:effectLst/>
                        </a:rPr>
                        <a:t>(palm, banana, etc.)</a:t>
                      </a:r>
                      <a:endParaRPr lang="en-CI" sz="1800" dirty="0">
                        <a:effectLst/>
                        <a:latin typeface="Times New Roman" panose="02020603050405020304" pitchFamily="18" charset="0"/>
                        <a:ea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5%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050" dirty="0">
                          <a:effectLst/>
                        </a:rPr>
                        <a:t>(pineapple, soy, etc.)</a:t>
                      </a:r>
                      <a:endParaRPr lang="en-CI" sz="1800" dirty="0">
                        <a:effectLst/>
                        <a:latin typeface="Times New Roman" panose="02020603050405020304" pitchFamily="18" charset="0"/>
                        <a:ea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7944263"/>
                  </a:ext>
                </a:extLst>
              </a:tr>
              <a:tr h="808418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Open retail market (small and medium-sized farms)</a:t>
                      </a:r>
                      <a:endParaRPr lang="en-CI" sz="1800" dirty="0">
                        <a:effectLst/>
                        <a:latin typeface="Times New Roman" panose="02020603050405020304" pitchFamily="18" charset="0"/>
                        <a:ea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7.5%</a:t>
                      </a:r>
                      <a:endParaRPr lang="en-CI" sz="1800">
                        <a:effectLst/>
                      </a:endParaRPr>
                    </a:p>
                    <a:p>
                      <a:pPr algn="ctr"/>
                      <a:r>
                        <a:rPr lang="en-US" sz="1050">
                          <a:effectLst/>
                        </a:rPr>
                        <a:t>(mainly vegetables)</a:t>
                      </a:r>
                      <a:endParaRPr lang="en-CI" sz="1800">
                        <a:effectLst/>
                        <a:latin typeface="Times New Roman" panose="02020603050405020304" pitchFamily="18" charset="0"/>
                        <a:ea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5%</a:t>
                      </a:r>
                      <a:endParaRPr lang="en-CI" sz="1800">
                        <a:effectLst/>
                      </a:endParaRPr>
                    </a:p>
                    <a:p>
                      <a:pPr algn="ctr"/>
                      <a:r>
                        <a:rPr lang="en-US" sz="1050">
                          <a:effectLst/>
                        </a:rPr>
                        <a:t>(mainly vegetables)</a:t>
                      </a:r>
                      <a:endParaRPr lang="en-CI" sz="1800">
                        <a:effectLst/>
                        <a:latin typeface="Times New Roman" panose="02020603050405020304" pitchFamily="18" charset="0"/>
                        <a:ea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  <a:endParaRPr lang="en-CI" sz="1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050" dirty="0">
                          <a:effectLst/>
                        </a:rPr>
                        <a:t>(cocoa, vegetables, cereals)</a:t>
                      </a:r>
                      <a:endParaRPr lang="en-CI" sz="1800" dirty="0">
                        <a:effectLst/>
                        <a:latin typeface="Times New Roman" panose="02020603050405020304" pitchFamily="18" charset="0"/>
                        <a:ea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15%</a:t>
                      </a:r>
                      <a:endParaRPr lang="en-CI" sz="1800" dirty="0">
                        <a:effectLst/>
                      </a:endParaRPr>
                    </a:p>
                    <a:p>
                      <a:pPr algn="ctr"/>
                      <a:r>
                        <a:rPr lang="en-US" sz="1100" dirty="0">
                          <a:effectLst/>
                        </a:rPr>
                        <a:t>(v</a:t>
                      </a:r>
                      <a:r>
                        <a:rPr lang="en-US" sz="1050" dirty="0">
                          <a:effectLst/>
                        </a:rPr>
                        <a:t>egetables, cereals</a:t>
                      </a:r>
                      <a:r>
                        <a:rPr lang="en-US" sz="1100" dirty="0">
                          <a:effectLst/>
                        </a:rPr>
                        <a:t>, </a:t>
                      </a:r>
                      <a:r>
                        <a:rPr lang="en-US" sz="1050" dirty="0">
                          <a:effectLst/>
                        </a:rPr>
                        <a:t>sesame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en-CI" sz="1800" dirty="0">
                        <a:effectLst/>
                        <a:latin typeface="Times New Roman" panose="02020603050405020304" pitchFamily="18" charset="0"/>
                        <a:ea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5%</a:t>
                      </a:r>
                      <a:endParaRPr lang="en-CI" sz="1800">
                        <a:effectLst/>
                      </a:endParaRPr>
                    </a:p>
                    <a:p>
                      <a:pPr algn="ctr"/>
                      <a:r>
                        <a:rPr lang="en-US" sz="1050">
                          <a:effectLst/>
                        </a:rPr>
                        <a:t>(vegetables, cereals)</a:t>
                      </a:r>
                      <a:endParaRPr lang="en-CI" sz="1800">
                        <a:effectLst/>
                        <a:latin typeface="Times New Roman" panose="02020603050405020304" pitchFamily="18" charset="0"/>
                        <a:ea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30%</a:t>
                      </a:r>
                      <a:endParaRPr lang="en-CI" sz="1800" dirty="0">
                        <a:effectLst/>
                      </a:endParaRPr>
                    </a:p>
                    <a:p>
                      <a:pPr algn="ctr"/>
                      <a:r>
                        <a:rPr lang="en-US" sz="1050" dirty="0">
                          <a:effectLst/>
                        </a:rPr>
                        <a:t>(vegetables, cereals, cocoa)</a:t>
                      </a:r>
                      <a:endParaRPr lang="en-CI" sz="1800" dirty="0">
                        <a:effectLst/>
                        <a:latin typeface="Times New Roman" panose="02020603050405020304" pitchFamily="18" charset="0"/>
                        <a:ea typeface="Segoe UI 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90557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8D76D2C-3B55-104E-90B4-B33897A9BB1F}"/>
              </a:ext>
            </a:extLst>
          </p:cNvPr>
          <p:cNvSpPr txBox="1"/>
          <p:nvPr/>
        </p:nvSpPr>
        <p:spPr>
          <a:xfrm>
            <a:off x="759823" y="5769958"/>
            <a:ext cx="1951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E</a:t>
            </a:r>
            <a:r>
              <a:rPr lang="en-CI" sz="1200" i="1" dirty="0"/>
              <a:t>stimates by the consultants</a:t>
            </a:r>
          </a:p>
        </p:txBody>
      </p:sp>
    </p:spTree>
    <p:extLst>
      <p:ext uri="{BB962C8B-B14F-4D97-AF65-F5344CB8AC3E}">
        <p14:creationId xmlns:p14="http://schemas.microsoft.com/office/powerpoint/2010/main" val="2661546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E173E-D80E-374B-AE2C-8DBFBB1A5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Marketing to the coastal countries</a:t>
            </a:r>
            <a:endParaRPr lang="en-CI" dirty="0"/>
          </a:p>
        </p:txBody>
      </p:sp>
      <p:graphicFrame>
        <p:nvGraphicFramePr>
          <p:cNvPr id="67" name="Diagram 66">
            <a:extLst>
              <a:ext uri="{FF2B5EF4-FFF2-40B4-BE49-F238E27FC236}">
                <a16:creationId xmlns:a16="http://schemas.microsoft.com/office/drawing/2014/main" id="{210B32EC-624E-9C40-9B70-AA795BF314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9791848"/>
              </p:ext>
            </p:extLst>
          </p:nvPr>
        </p:nvGraphicFramePr>
        <p:xfrm>
          <a:off x="931517" y="1587015"/>
          <a:ext cx="10913479" cy="4469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4C225B0-C2F2-F342-B649-479DFF1E61C3}"/>
              </a:ext>
            </a:extLst>
          </p:cNvPr>
          <p:cNvSpPr txBox="1"/>
          <p:nvPr/>
        </p:nvSpPr>
        <p:spPr>
          <a:xfrm>
            <a:off x="5066881" y="6027175"/>
            <a:ext cx="1092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CI" sz="1400" dirty="0"/>
              <a:t>ort charges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0551E7-F586-6245-88DE-787566F826D7}"/>
              </a:ext>
            </a:extLst>
          </p:cNvPr>
          <p:cNvSpPr txBox="1"/>
          <p:nvPr/>
        </p:nvSpPr>
        <p:spPr>
          <a:xfrm>
            <a:off x="3109784" y="6051951"/>
            <a:ext cx="967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Sea freight</a:t>
            </a:r>
            <a:endParaRPr lang="en-CI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8C1C09-1183-B34A-98AD-F71C3B282E5E}"/>
              </a:ext>
            </a:extLst>
          </p:cNvPr>
          <p:cNvSpPr txBox="1"/>
          <p:nvPr/>
        </p:nvSpPr>
        <p:spPr>
          <a:xfrm>
            <a:off x="6721938" y="6043768"/>
            <a:ext cx="1559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CI" sz="1400" dirty="0"/>
              <a:t>rocessing charges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8723E0-1540-5542-8E7B-94DD1507D229}"/>
              </a:ext>
            </a:extLst>
          </p:cNvPr>
          <p:cNvSpPr txBox="1"/>
          <p:nvPr/>
        </p:nvSpPr>
        <p:spPr>
          <a:xfrm>
            <a:off x="8514077" y="6051951"/>
            <a:ext cx="1485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Transport</a:t>
            </a:r>
            <a:r>
              <a:rPr lang="en-CI" sz="1400" dirty="0"/>
              <a:t> charges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D5649F-B042-5145-8B4F-7D3C6772EF13}"/>
              </a:ext>
            </a:extLst>
          </p:cNvPr>
          <p:cNvSpPr txBox="1"/>
          <p:nvPr/>
        </p:nvSpPr>
        <p:spPr>
          <a:xfrm>
            <a:off x="10363471" y="6027178"/>
            <a:ext cx="1369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Costs &amp; Margins</a:t>
            </a:r>
            <a:endParaRPr lang="en-CI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E93A08-2750-F94E-A4E1-43B25A46AC08}"/>
              </a:ext>
            </a:extLst>
          </p:cNvPr>
          <p:cNvSpPr txBox="1"/>
          <p:nvPr/>
        </p:nvSpPr>
        <p:spPr>
          <a:xfrm>
            <a:off x="1264080" y="6016014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FOB price</a:t>
            </a:r>
            <a:endParaRPr lang="en-CI" sz="1400" dirty="0"/>
          </a:p>
        </p:txBody>
      </p:sp>
      <p:pic>
        <p:nvPicPr>
          <p:cNvPr id="10" name="Image 7">
            <a:extLst>
              <a:ext uri="{FF2B5EF4-FFF2-40B4-BE49-F238E27FC236}">
                <a16:creationId xmlns:a16="http://schemas.microsoft.com/office/drawing/2014/main" id="{D2678A2B-8786-BA40-A926-B96700425C4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4967" y="5505758"/>
            <a:ext cx="619931" cy="365027"/>
          </a:xfrm>
          <a:prstGeom prst="rect">
            <a:avLst/>
          </a:prstGeom>
        </p:spPr>
      </p:pic>
      <p:pic>
        <p:nvPicPr>
          <p:cNvPr id="11" name="Image 9">
            <a:extLst>
              <a:ext uri="{FF2B5EF4-FFF2-40B4-BE49-F238E27FC236}">
                <a16:creationId xmlns:a16="http://schemas.microsoft.com/office/drawing/2014/main" id="{A1683563-38B6-284F-8FC2-AA1E06C115E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5530" y="5505759"/>
            <a:ext cx="681468" cy="365026"/>
          </a:xfrm>
          <a:prstGeom prst="rect">
            <a:avLst/>
          </a:prstGeom>
        </p:spPr>
      </p:pic>
      <p:pic>
        <p:nvPicPr>
          <p:cNvPr id="12" name="Image 20">
            <a:extLst>
              <a:ext uri="{FF2B5EF4-FFF2-40B4-BE49-F238E27FC236}">
                <a16:creationId xmlns:a16="http://schemas.microsoft.com/office/drawing/2014/main" id="{6C1583D9-F093-0E48-B3CF-CD5396D7B1C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29" y="5384909"/>
            <a:ext cx="1033500" cy="579804"/>
          </a:xfrm>
          <a:prstGeom prst="rect">
            <a:avLst/>
          </a:prstGeom>
        </p:spPr>
      </p:pic>
      <p:pic>
        <p:nvPicPr>
          <p:cNvPr id="13" name="Image 8">
            <a:extLst>
              <a:ext uri="{FF2B5EF4-FFF2-40B4-BE49-F238E27FC236}">
                <a16:creationId xmlns:a16="http://schemas.microsoft.com/office/drawing/2014/main" id="{5ECFC01C-1C1B-7645-9F9D-8F839E6948E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9414" y="4811875"/>
            <a:ext cx="938301" cy="517522"/>
          </a:xfrm>
          <a:prstGeom prst="rect">
            <a:avLst/>
          </a:prstGeom>
        </p:spPr>
      </p:pic>
      <p:pic>
        <p:nvPicPr>
          <p:cNvPr id="14" name="Image 16">
            <a:extLst>
              <a:ext uri="{FF2B5EF4-FFF2-40B4-BE49-F238E27FC236}">
                <a16:creationId xmlns:a16="http://schemas.microsoft.com/office/drawing/2014/main" id="{A5872F6B-FB16-D54A-8AE1-48ED68225BC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127" y="5397680"/>
            <a:ext cx="938301" cy="527795"/>
          </a:xfrm>
          <a:prstGeom prst="rect">
            <a:avLst/>
          </a:prstGeom>
        </p:spPr>
      </p:pic>
      <p:pic>
        <p:nvPicPr>
          <p:cNvPr id="15" name="Image 15">
            <a:extLst>
              <a:ext uri="{FF2B5EF4-FFF2-40B4-BE49-F238E27FC236}">
                <a16:creationId xmlns:a16="http://schemas.microsoft.com/office/drawing/2014/main" id="{136DDC52-C928-6847-A791-D9F4D34724F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1390" y="4725491"/>
            <a:ext cx="1375608" cy="690290"/>
          </a:xfrm>
          <a:prstGeom prst="rect">
            <a:avLst/>
          </a:prstGeom>
        </p:spPr>
      </p:pic>
      <p:pic>
        <p:nvPicPr>
          <p:cNvPr id="16" name="Espace réservé du contenu 3">
            <a:extLst>
              <a:ext uri="{FF2B5EF4-FFF2-40B4-BE49-F238E27FC236}">
                <a16:creationId xmlns:a16="http://schemas.microsoft.com/office/drawing/2014/main" id="{AE99450C-A814-B840-BE48-D4663984F88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4012" y="4725491"/>
            <a:ext cx="1006392" cy="569174"/>
          </a:xfrm>
          <a:prstGeom prst="rect">
            <a:avLst/>
          </a:prstGeom>
        </p:spPr>
      </p:pic>
      <p:pic>
        <p:nvPicPr>
          <p:cNvPr id="17" name="Image 11">
            <a:extLst>
              <a:ext uri="{FF2B5EF4-FFF2-40B4-BE49-F238E27FC236}">
                <a16:creationId xmlns:a16="http://schemas.microsoft.com/office/drawing/2014/main" id="{F1512E11-9928-4D4B-8C58-C180192C66FB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4012" y="5334039"/>
            <a:ext cx="1001988" cy="579804"/>
          </a:xfrm>
          <a:prstGeom prst="rect">
            <a:avLst/>
          </a:prstGeom>
        </p:spPr>
      </p:pic>
      <p:pic>
        <p:nvPicPr>
          <p:cNvPr id="20" name="Espace réservé du contenu 3">
            <a:extLst>
              <a:ext uri="{FF2B5EF4-FFF2-40B4-BE49-F238E27FC236}">
                <a16:creationId xmlns:a16="http://schemas.microsoft.com/office/drawing/2014/main" id="{729D901C-4E9C-3640-938A-62D2A5A3B10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386" y="5384909"/>
            <a:ext cx="1213520" cy="528934"/>
          </a:xfrm>
          <a:prstGeom prst="rect">
            <a:avLst/>
          </a:prstGeom>
        </p:spPr>
      </p:pic>
      <p:pic>
        <p:nvPicPr>
          <p:cNvPr id="21" name="Image 21">
            <a:extLst>
              <a:ext uri="{FF2B5EF4-FFF2-40B4-BE49-F238E27FC236}">
                <a16:creationId xmlns:a16="http://schemas.microsoft.com/office/drawing/2014/main" id="{DAF2CF1B-1C5C-5A4E-8BC9-CD01AB1D8F7D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6104" y="5358840"/>
            <a:ext cx="1094534" cy="60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04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E173E-D80E-374B-AE2C-8DBFBB1A5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Marketing to the hinterland (Mali, Burkina Faso)</a:t>
            </a:r>
            <a:endParaRPr lang="en-CI" dirty="0"/>
          </a:p>
        </p:txBody>
      </p:sp>
      <p:graphicFrame>
        <p:nvGraphicFramePr>
          <p:cNvPr id="67" name="Diagram 66">
            <a:extLst>
              <a:ext uri="{FF2B5EF4-FFF2-40B4-BE49-F238E27FC236}">
                <a16:creationId xmlns:a16="http://schemas.microsoft.com/office/drawing/2014/main" id="{210B32EC-624E-9C40-9B70-AA795BF314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9720515"/>
              </p:ext>
            </p:extLst>
          </p:nvPr>
        </p:nvGraphicFramePr>
        <p:xfrm>
          <a:off x="931517" y="1587015"/>
          <a:ext cx="10913479" cy="4469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4C225B0-C2F2-F342-B649-479DFF1E61C3}"/>
              </a:ext>
            </a:extLst>
          </p:cNvPr>
          <p:cNvSpPr txBox="1"/>
          <p:nvPr/>
        </p:nvSpPr>
        <p:spPr>
          <a:xfrm>
            <a:off x="2909871" y="6027174"/>
            <a:ext cx="1092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CI" sz="1400" dirty="0"/>
              <a:t>ort charges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0551E7-F586-6245-88DE-787566F826D7}"/>
              </a:ext>
            </a:extLst>
          </p:cNvPr>
          <p:cNvSpPr txBox="1"/>
          <p:nvPr/>
        </p:nvSpPr>
        <p:spPr>
          <a:xfrm>
            <a:off x="1147518" y="6027174"/>
            <a:ext cx="967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Sea freight</a:t>
            </a:r>
            <a:endParaRPr lang="en-CI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8C1C09-1183-B34A-98AD-F71C3B282E5E}"/>
              </a:ext>
            </a:extLst>
          </p:cNvPr>
          <p:cNvSpPr txBox="1"/>
          <p:nvPr/>
        </p:nvSpPr>
        <p:spPr>
          <a:xfrm>
            <a:off x="6721938" y="6043768"/>
            <a:ext cx="1559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CI" sz="1400" dirty="0"/>
              <a:t>rocessing charges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8723E0-1540-5542-8E7B-94DD1507D229}"/>
              </a:ext>
            </a:extLst>
          </p:cNvPr>
          <p:cNvSpPr txBox="1"/>
          <p:nvPr/>
        </p:nvSpPr>
        <p:spPr>
          <a:xfrm>
            <a:off x="8514077" y="6051951"/>
            <a:ext cx="1485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Transport</a:t>
            </a:r>
            <a:r>
              <a:rPr lang="en-CI" sz="1400" dirty="0"/>
              <a:t> charges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D5649F-B042-5145-8B4F-7D3C6772EF13}"/>
              </a:ext>
            </a:extLst>
          </p:cNvPr>
          <p:cNvSpPr txBox="1"/>
          <p:nvPr/>
        </p:nvSpPr>
        <p:spPr>
          <a:xfrm>
            <a:off x="10363471" y="6027178"/>
            <a:ext cx="1369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Costs &amp; Margins</a:t>
            </a:r>
            <a:endParaRPr lang="en-CI" sz="1400" dirty="0"/>
          </a:p>
        </p:txBody>
      </p:sp>
      <p:pic>
        <p:nvPicPr>
          <p:cNvPr id="12" name="Image 20">
            <a:extLst>
              <a:ext uri="{FF2B5EF4-FFF2-40B4-BE49-F238E27FC236}">
                <a16:creationId xmlns:a16="http://schemas.microsoft.com/office/drawing/2014/main" id="{6C1583D9-F093-0E48-B3CF-CD5396D7B1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129" y="5384909"/>
            <a:ext cx="1033500" cy="579804"/>
          </a:xfrm>
          <a:prstGeom prst="rect">
            <a:avLst/>
          </a:prstGeom>
        </p:spPr>
      </p:pic>
      <p:pic>
        <p:nvPicPr>
          <p:cNvPr id="14" name="Image 16">
            <a:extLst>
              <a:ext uri="{FF2B5EF4-FFF2-40B4-BE49-F238E27FC236}">
                <a16:creationId xmlns:a16="http://schemas.microsoft.com/office/drawing/2014/main" id="{A5872F6B-FB16-D54A-8AE1-48ED68225B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063" y="5324850"/>
            <a:ext cx="1130601" cy="635964"/>
          </a:xfrm>
          <a:prstGeom prst="rect">
            <a:avLst/>
          </a:prstGeom>
        </p:spPr>
      </p:pic>
      <p:pic>
        <p:nvPicPr>
          <p:cNvPr id="15" name="Image 15">
            <a:extLst>
              <a:ext uri="{FF2B5EF4-FFF2-40B4-BE49-F238E27FC236}">
                <a16:creationId xmlns:a16="http://schemas.microsoft.com/office/drawing/2014/main" id="{136DDC52-C928-6847-A791-D9F4D34724F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341" y="5324850"/>
            <a:ext cx="1192056" cy="598182"/>
          </a:xfrm>
          <a:prstGeom prst="rect">
            <a:avLst/>
          </a:prstGeom>
        </p:spPr>
      </p:pic>
      <p:pic>
        <p:nvPicPr>
          <p:cNvPr id="17" name="Image 11">
            <a:extLst>
              <a:ext uri="{FF2B5EF4-FFF2-40B4-BE49-F238E27FC236}">
                <a16:creationId xmlns:a16="http://schemas.microsoft.com/office/drawing/2014/main" id="{F1512E11-9928-4D4B-8C58-C180192C66F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7397" y="5294665"/>
            <a:ext cx="1151205" cy="666149"/>
          </a:xfrm>
          <a:prstGeom prst="rect">
            <a:avLst/>
          </a:prstGeom>
        </p:spPr>
      </p:pic>
      <p:pic>
        <p:nvPicPr>
          <p:cNvPr id="21" name="Image 21">
            <a:extLst>
              <a:ext uri="{FF2B5EF4-FFF2-40B4-BE49-F238E27FC236}">
                <a16:creationId xmlns:a16="http://schemas.microsoft.com/office/drawing/2014/main" id="{DAF2CF1B-1C5C-5A4E-8BC9-CD01AB1D8F7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6104" y="5358840"/>
            <a:ext cx="1094534" cy="60547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93EADDF-CA0C-6F43-8F05-712DA4D46E14}"/>
              </a:ext>
            </a:extLst>
          </p:cNvPr>
          <p:cNvSpPr txBox="1"/>
          <p:nvPr/>
        </p:nvSpPr>
        <p:spPr>
          <a:xfrm>
            <a:off x="4862377" y="604177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≈</a:t>
            </a:r>
            <a:endParaRPr lang="en-CI" sz="1400" dirty="0"/>
          </a:p>
        </p:txBody>
      </p:sp>
      <p:pic>
        <p:nvPicPr>
          <p:cNvPr id="24" name="Image 19">
            <a:extLst>
              <a:ext uri="{FF2B5EF4-FFF2-40B4-BE49-F238E27FC236}">
                <a16:creationId xmlns:a16="http://schemas.microsoft.com/office/drawing/2014/main" id="{B98FE38A-0A2C-AB4B-A77B-F80E08E5C6C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5616" y="5281941"/>
            <a:ext cx="1317972" cy="684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3F1803-6730-D84E-862A-00034413DC03}"/>
              </a:ext>
            </a:extLst>
          </p:cNvPr>
          <p:cNvSpPr/>
          <p:nvPr/>
        </p:nvSpPr>
        <p:spPr>
          <a:xfrm>
            <a:off x="4862377" y="6131973"/>
            <a:ext cx="1361211" cy="59933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Transit charges</a:t>
            </a:r>
            <a:endParaRPr lang="en-CI" sz="3600" dirty="0">
              <a:solidFill>
                <a:schemeClr val="bg1"/>
              </a:solidFill>
              <a:latin typeface="Times New Roman" panose="02020603050405020304" pitchFamily="18" charset="0"/>
              <a:ea typeface="Segoe UI Light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449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15B5C-9448-42DB-8E13-6AA816C16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Fact Sheet - Port </a:t>
            </a:r>
            <a:r>
              <a:rPr lang="en-US" dirty="0" err="1"/>
              <a:t>Autonome</a:t>
            </a:r>
            <a:r>
              <a:rPr lang="en-US" dirty="0"/>
              <a:t> </a:t>
            </a:r>
            <a:r>
              <a:rPr lang="en-US" dirty="0" err="1"/>
              <a:t>d’Abidjan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04516-D3CF-E248-AE6F-3AC5EA58C22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6310" y="1609763"/>
            <a:ext cx="6186805" cy="2374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3957925-4840-3C48-BAF5-6CDAFB72F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119290"/>
              </p:ext>
            </p:extLst>
          </p:nvPr>
        </p:nvGraphicFramePr>
        <p:xfrm>
          <a:off x="5316310" y="4132338"/>
          <a:ext cx="6186807" cy="20417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41541">
                  <a:extLst>
                    <a:ext uri="{9D8B030D-6E8A-4147-A177-3AD203B41FA5}">
                      <a16:colId xmlns:a16="http://schemas.microsoft.com/office/drawing/2014/main" val="4107183559"/>
                    </a:ext>
                  </a:extLst>
                </a:gridCol>
                <a:gridCol w="1002080">
                  <a:extLst>
                    <a:ext uri="{9D8B030D-6E8A-4147-A177-3AD203B41FA5}">
                      <a16:colId xmlns:a16="http://schemas.microsoft.com/office/drawing/2014/main" val="2872899443"/>
                    </a:ext>
                  </a:extLst>
                </a:gridCol>
                <a:gridCol w="1051566">
                  <a:extLst>
                    <a:ext uri="{9D8B030D-6E8A-4147-A177-3AD203B41FA5}">
                      <a16:colId xmlns:a16="http://schemas.microsoft.com/office/drawing/2014/main" val="702971786"/>
                    </a:ext>
                  </a:extLst>
                </a:gridCol>
                <a:gridCol w="1051566">
                  <a:extLst>
                    <a:ext uri="{9D8B030D-6E8A-4147-A177-3AD203B41FA5}">
                      <a16:colId xmlns:a16="http://schemas.microsoft.com/office/drawing/2014/main" val="1850025089"/>
                    </a:ext>
                  </a:extLst>
                </a:gridCol>
                <a:gridCol w="881741">
                  <a:extLst>
                    <a:ext uri="{9D8B030D-6E8A-4147-A177-3AD203B41FA5}">
                      <a16:colId xmlns:a16="http://schemas.microsoft.com/office/drawing/2014/main" val="2039183533"/>
                    </a:ext>
                  </a:extLst>
                </a:gridCol>
                <a:gridCol w="1058313">
                  <a:extLst>
                    <a:ext uri="{9D8B030D-6E8A-4147-A177-3AD203B41FA5}">
                      <a16:colId xmlns:a16="http://schemas.microsoft.com/office/drawing/2014/main" val="4181726141"/>
                    </a:ext>
                  </a:extLst>
                </a:gridCol>
              </a:tblGrid>
              <a:tr h="1030398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400" b="0" dirty="0">
                          <a:effectLst/>
                        </a:rPr>
                        <a:t>Storage </a:t>
                      </a: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400" b="0" dirty="0">
                          <a:effectLst/>
                        </a:rPr>
                        <a:t>Area </a:t>
                      </a:r>
                      <a:endParaRPr lang="en-CI" sz="24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400" b="0" dirty="0" err="1">
                          <a:effectLst/>
                        </a:rPr>
                        <a:t>Bonded</a:t>
                      </a:r>
                      <a:r>
                        <a:rPr lang="fr-FR" sz="1400" b="0" dirty="0">
                          <a:effectLst/>
                        </a:rPr>
                        <a:t> </a:t>
                      </a:r>
                      <a:r>
                        <a:rPr lang="fr-FR" sz="1400" b="0" dirty="0" err="1">
                          <a:effectLst/>
                        </a:rPr>
                        <a:t>Warehouses</a:t>
                      </a:r>
                      <a:endParaRPr lang="en-CI" sz="24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I" sz="14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 bulk carrier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400" b="0" dirty="0" err="1">
                          <a:effectLst/>
                        </a:rPr>
                        <a:t>Bulk</a:t>
                      </a:r>
                      <a:r>
                        <a:rPr lang="fr-FR" sz="1400" b="0" dirty="0">
                          <a:effectLst/>
                        </a:rPr>
                        <a:t> </a:t>
                      </a:r>
                      <a:r>
                        <a:rPr lang="fr-FR" sz="1400" b="0" dirty="0" err="1">
                          <a:effectLst/>
                        </a:rPr>
                        <a:t>Fertilizer</a:t>
                      </a:r>
                      <a:r>
                        <a:rPr lang="fr-FR" sz="1400" b="0" dirty="0">
                          <a:effectLst/>
                        </a:rPr>
                        <a:t> </a:t>
                      </a:r>
                      <a:r>
                        <a:rPr lang="fr-FR" sz="1400" b="0" dirty="0" err="1">
                          <a:effectLst/>
                        </a:rPr>
                        <a:t>Unloading</a:t>
                      </a:r>
                      <a:r>
                        <a:rPr lang="fr-FR" sz="1400" b="0" dirty="0">
                          <a:effectLst/>
                        </a:rPr>
                        <a:t> </a:t>
                      </a:r>
                      <a:r>
                        <a:rPr lang="fr-FR" sz="1400" b="0" dirty="0" err="1">
                          <a:effectLst/>
                        </a:rPr>
                        <a:t>Capacity</a:t>
                      </a:r>
                      <a:endParaRPr lang="en-CI" sz="24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400" b="0" dirty="0" err="1">
                          <a:effectLst/>
                        </a:rPr>
                        <a:t>Bulk</a:t>
                      </a:r>
                      <a:r>
                        <a:rPr lang="fr-FR" sz="1400" b="0" dirty="0">
                          <a:effectLst/>
                        </a:rPr>
                        <a:t> </a:t>
                      </a:r>
                      <a:r>
                        <a:rPr lang="fr-FR" sz="1400" b="0" dirty="0" err="1">
                          <a:effectLst/>
                        </a:rPr>
                        <a:t>Waiting</a:t>
                      </a:r>
                      <a:r>
                        <a:rPr lang="fr-FR" sz="1400" b="0" dirty="0">
                          <a:effectLst/>
                        </a:rPr>
                        <a:t> Time (</a:t>
                      </a:r>
                      <a:r>
                        <a:rPr lang="fr-FR" sz="1400" b="0" dirty="0" err="1">
                          <a:effectLst/>
                        </a:rPr>
                        <a:t>days</a:t>
                      </a:r>
                      <a:r>
                        <a:rPr lang="fr-FR" sz="1400" b="0" dirty="0">
                          <a:effectLst/>
                        </a:rPr>
                        <a:t>)</a:t>
                      </a:r>
                      <a:endParaRPr lang="en-CI" sz="24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dirty="0">
                          <a:effectLst/>
                        </a:rPr>
                        <a:t>Time on Dock</a:t>
                      </a:r>
                      <a:br>
                        <a:rPr lang="en-US" sz="1400" b="0" dirty="0">
                          <a:effectLst/>
                        </a:rPr>
                      </a:br>
                      <a:r>
                        <a:rPr lang="en-US" sz="1400" b="0" dirty="0">
                          <a:effectLst/>
                        </a:rPr>
                        <a:t>Bulk Carrier in Port (days)</a:t>
                      </a:r>
                      <a:endParaRPr lang="en-CI" sz="2400" b="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67643140"/>
                  </a:ext>
                </a:extLst>
              </a:tr>
              <a:tr h="1011318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400" dirty="0">
                          <a:effectLst/>
                        </a:rPr>
                        <a:t>19 areas</a:t>
                      </a:r>
                      <a:endParaRPr lang="en-CI" sz="2800" dirty="0">
                        <a:effectLst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400" dirty="0">
                          <a:effectLst/>
                        </a:rPr>
                        <a:t>250,000 m²</a:t>
                      </a:r>
                      <a:endParaRPr lang="en-CI" sz="2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400" dirty="0">
                          <a:effectLst/>
                        </a:rPr>
                        <a:t>18 </a:t>
                      </a:r>
                      <a:r>
                        <a:rPr lang="fr-FR" sz="1400" dirty="0" err="1">
                          <a:effectLst/>
                        </a:rPr>
                        <a:t>warehouses</a:t>
                      </a:r>
                      <a:endParaRPr lang="en-CI" sz="1400" dirty="0">
                        <a:effectLst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400" dirty="0">
                          <a:effectLst/>
                        </a:rPr>
                        <a:t>134,614 m²</a:t>
                      </a:r>
                      <a:endParaRPr lang="en-CI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CI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andysize</a:t>
                      </a: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CI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30,000 t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400" dirty="0">
                          <a:effectLst/>
                        </a:rPr>
                        <a:t>3 to 5,000 tons/</a:t>
                      </a:r>
                      <a:r>
                        <a:rPr lang="fr-FR" sz="1400" dirty="0" err="1">
                          <a:effectLst/>
                        </a:rPr>
                        <a:t>day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400" dirty="0">
                          <a:effectLst/>
                        </a:rPr>
                        <a:t>*  2 docks</a:t>
                      </a:r>
                      <a:endParaRPr lang="en-CI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400" dirty="0" err="1">
                          <a:effectLst/>
                        </a:rPr>
                        <a:t>Avg</a:t>
                      </a:r>
                      <a:r>
                        <a:rPr lang="fr-FR" sz="1400" dirty="0">
                          <a:effectLst/>
                        </a:rPr>
                        <a:t>: 3</a:t>
                      </a:r>
                      <a:endParaRPr lang="en-CI" sz="1400" dirty="0">
                        <a:effectLst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400" dirty="0">
                          <a:effectLst/>
                        </a:rPr>
                        <a:t>Min: 0.6</a:t>
                      </a: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400" dirty="0">
                          <a:effectLst/>
                        </a:rPr>
                        <a:t>Max: 37</a:t>
                      </a:r>
                      <a:endParaRPr lang="en-CI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400" dirty="0" err="1">
                          <a:effectLst/>
                        </a:rPr>
                        <a:t>Avg</a:t>
                      </a:r>
                      <a:r>
                        <a:rPr lang="fr-FR" sz="1400" dirty="0">
                          <a:effectLst/>
                        </a:rPr>
                        <a:t>: 5.4</a:t>
                      </a:r>
                      <a:endParaRPr lang="en-CI" sz="1400" dirty="0">
                        <a:effectLst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400" dirty="0">
                          <a:effectLst/>
                        </a:rPr>
                        <a:t>Min: 0.7 </a:t>
                      </a: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400" dirty="0">
                          <a:effectLst/>
                        </a:rPr>
                        <a:t>Max: 9</a:t>
                      </a:r>
                      <a:endParaRPr lang="en-CI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852922889"/>
                  </a:ext>
                </a:extLst>
              </a:tr>
            </a:tbl>
          </a:graphicData>
        </a:graphic>
      </p:graphicFrame>
      <p:sp>
        <p:nvSpPr>
          <p:cNvPr id="15" name="Rectangle 7">
            <a:extLst>
              <a:ext uri="{FF2B5EF4-FFF2-40B4-BE49-F238E27FC236}">
                <a16:creationId xmlns:a16="http://schemas.microsoft.com/office/drawing/2014/main" id="{B713D05C-54CA-5D4A-A89E-3962E7E97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3360468"/>
            <a:ext cx="104976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CI" altLang="en-C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CI" altLang="en-C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3AA0E1-00A0-D54E-BE70-D4550D42B3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504" y="1564998"/>
            <a:ext cx="2894205" cy="2821131"/>
          </a:xfrm>
          <a:prstGeom prst="rect">
            <a:avLst/>
          </a:prstGeom>
        </p:spPr>
      </p:pic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130CE55D-527A-E746-9008-6B08F31261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9559433"/>
              </p:ext>
            </p:extLst>
          </p:nvPr>
        </p:nvGraphicFramePr>
        <p:xfrm>
          <a:off x="943504" y="4363669"/>
          <a:ext cx="3072130" cy="1810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85710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E173E-D80E-374B-AE2C-8DBFBB1A5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Fertilizer Import Procedures via the PAA</a:t>
            </a:r>
            <a:r>
              <a:rPr lang="en-CI" i="1" dirty="0"/>
              <a:t> [Abidjan]</a:t>
            </a:r>
            <a:endParaRPr lang="en-CI" dirty="0"/>
          </a:p>
        </p:txBody>
      </p:sp>
      <p:graphicFrame>
        <p:nvGraphicFramePr>
          <p:cNvPr id="67" name="Diagram 66">
            <a:extLst>
              <a:ext uri="{FF2B5EF4-FFF2-40B4-BE49-F238E27FC236}">
                <a16:creationId xmlns:a16="http://schemas.microsoft.com/office/drawing/2014/main" id="{210B32EC-624E-9C40-9B70-AA795BF314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8331433"/>
              </p:ext>
            </p:extLst>
          </p:nvPr>
        </p:nvGraphicFramePr>
        <p:xfrm>
          <a:off x="931516" y="1722783"/>
          <a:ext cx="10913479" cy="4469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8648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E173E-D80E-374B-AE2C-8DBFBB1A5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36794"/>
            <a:ext cx="11006796" cy="66023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Process duration: 1 to 4 months! </a:t>
            </a:r>
            <a:endParaRPr lang="en-CI" dirty="0"/>
          </a:p>
        </p:txBody>
      </p:sp>
      <p:graphicFrame>
        <p:nvGraphicFramePr>
          <p:cNvPr id="67" name="Diagram 66">
            <a:extLst>
              <a:ext uri="{FF2B5EF4-FFF2-40B4-BE49-F238E27FC236}">
                <a16:creationId xmlns:a16="http://schemas.microsoft.com/office/drawing/2014/main" id="{210B32EC-624E-9C40-9B70-AA795BF314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0170990"/>
              </p:ext>
            </p:extLst>
          </p:nvPr>
        </p:nvGraphicFramePr>
        <p:xfrm>
          <a:off x="931516" y="1722783"/>
          <a:ext cx="10913479" cy="3310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70969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">
    <a:dk1>
      <a:srgbClr val="271759"/>
    </a:dk1>
    <a:lt1>
      <a:sysClr val="window" lastClr="FFFFFF"/>
    </a:lt1>
    <a:dk2>
      <a:srgbClr val="271759"/>
    </a:dk2>
    <a:lt2>
      <a:srgbClr val="4799B5"/>
    </a:lt2>
    <a:accent1>
      <a:srgbClr val="4799B5"/>
    </a:accent1>
    <a:accent2>
      <a:srgbClr val="9D9D9C"/>
    </a:accent2>
    <a:accent3>
      <a:srgbClr val="271759"/>
    </a:accent3>
    <a:accent4>
      <a:srgbClr val="8064A2"/>
    </a:accent4>
    <a:accent5>
      <a:srgbClr val="262626"/>
    </a:accent5>
    <a:accent6>
      <a:srgbClr val="DBEEF3"/>
    </a:accent6>
    <a:hlink>
      <a:srgbClr val="4799B5"/>
    </a:hlink>
    <a:folHlink>
      <a:srgbClr val="271759"/>
    </a:folHlink>
  </a:clrScheme>
  <a:fontScheme name="Charte Graphique Nitidae">
    <a:majorFont>
      <a:latin typeface="Segoe UI"/>
      <a:ea typeface=""/>
      <a:cs typeface=""/>
    </a:majorFont>
    <a:minorFont>
      <a:latin typeface="Segoe UI Light"/>
      <a:ea typeface=""/>
      <a:cs typeface="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e68f7f3-7824-4f4f-9f5e-cb07f430c9ee">
      <UserInfo>
        <DisplayName>Fred Gyasi</DisplayName>
        <AccountId>13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9C71DE4166414081F98E88059094B6" ma:contentTypeVersion="12" ma:contentTypeDescription="Create a new document." ma:contentTypeScope="" ma:versionID="808a13aa476bc9e252f0a171d705469f">
  <xsd:schema xmlns:xsd="http://www.w3.org/2001/XMLSchema" xmlns:xs="http://www.w3.org/2001/XMLSchema" xmlns:p="http://schemas.microsoft.com/office/2006/metadata/properties" xmlns:ns2="6b8a3046-7e41-4656-a33b-6306583c662e" xmlns:ns3="fe68f7f3-7824-4f4f-9f5e-cb07f430c9ee" targetNamespace="http://schemas.microsoft.com/office/2006/metadata/properties" ma:root="true" ma:fieldsID="896972eeb34090d0bb07b997e9a9d60b" ns2:_="" ns3:_="">
    <xsd:import namespace="6b8a3046-7e41-4656-a33b-6306583c662e"/>
    <xsd:import namespace="fe68f7f3-7824-4f4f-9f5e-cb07f430c9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8a3046-7e41-4656-a33b-6306583c66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68f7f3-7824-4f4f-9f5e-cb07f430c9e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519A93-A325-4181-B852-3018033A90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A3FEA3-8D52-4D16-B90F-B55DD01E0FF5}">
  <ds:schemaRefs>
    <ds:schemaRef ds:uri="http://schemas.microsoft.com/office/infopath/2007/PartnerControls"/>
    <ds:schemaRef ds:uri="http://purl.org/dc/elements/1.1/"/>
    <ds:schemaRef ds:uri="6b8a3046-7e41-4656-a33b-6306583c662e"/>
    <ds:schemaRef ds:uri="http://purl.org/dc/dcmitype/"/>
    <ds:schemaRef ds:uri="fe68f7f3-7824-4f4f-9f5e-cb07f430c9ee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183A72E-2772-4F1F-8310-E97EB48FFA55}">
  <ds:schemaRefs>
    <ds:schemaRef ds:uri="6b8a3046-7e41-4656-a33b-6306583c662e"/>
    <ds:schemaRef ds:uri="fe68f7f3-7824-4f4f-9f5e-cb07f430c9e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1996</Words>
  <Application>Microsoft Macintosh PowerPoint</Application>
  <PresentationFormat>Widescreen</PresentationFormat>
  <Paragraphs>311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Segoe UI Light</vt:lpstr>
      <vt:lpstr>Times New Roman</vt:lpstr>
      <vt:lpstr>1_Office Theme</vt:lpstr>
      <vt:lpstr>Office Theme</vt:lpstr>
      <vt:lpstr>Cost build up webinar – Sept 28, 2020  FERTILIZER IMPORT PROCESS MAPS</vt:lpstr>
      <vt:lpstr>The Fertilizer Journey</vt:lpstr>
      <vt:lpstr>Main fertilizer imports and re-export flows (in ‘000 tons)</vt:lpstr>
      <vt:lpstr>Various market procurement patterns</vt:lpstr>
      <vt:lpstr>Marketing to the coastal countries</vt:lpstr>
      <vt:lpstr>Marketing to the hinterland (Mali, Burkina Faso)</vt:lpstr>
      <vt:lpstr>Fact Sheet - Port Autonome d’Abidjan</vt:lpstr>
      <vt:lpstr>Fertilizer Import Procedures via the PAA [Abidjan]</vt:lpstr>
      <vt:lpstr>Process duration: 1 to 4 months! </vt:lpstr>
      <vt:lpstr>PowerPoint Presentation</vt:lpstr>
      <vt:lpstr>Comparing Ports – Overall competitiveness</vt:lpstr>
      <vt:lpstr>Comparing Ports – Overall competitiveness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 build up webinar – Sept 28, 2020  FERTILIZER IMPORT PROCESS MAPS</dc:title>
  <dc:creator>Patrice Annequin</dc:creator>
  <cp:lastModifiedBy>Patrice Annequin</cp:lastModifiedBy>
  <cp:revision>1</cp:revision>
  <cp:lastPrinted>2020-09-28T08:46:04Z</cp:lastPrinted>
  <dcterms:created xsi:type="dcterms:W3CDTF">2020-09-28T08:10:14Z</dcterms:created>
  <dcterms:modified xsi:type="dcterms:W3CDTF">2020-09-28T11:28:23Z</dcterms:modified>
</cp:coreProperties>
</file>